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322" r:id="rId3"/>
    <p:sldId id="303" r:id="rId4"/>
    <p:sldId id="323" r:id="rId5"/>
    <p:sldId id="324" r:id="rId6"/>
    <p:sldId id="325" r:id="rId7"/>
    <p:sldId id="326" r:id="rId8"/>
    <p:sldId id="327" r:id="rId9"/>
    <p:sldId id="335" r:id="rId10"/>
    <p:sldId id="328" r:id="rId11"/>
    <p:sldId id="329" r:id="rId12"/>
    <p:sldId id="330" r:id="rId13"/>
    <p:sldId id="331" r:id="rId14"/>
    <p:sldId id="332" r:id="rId15"/>
    <p:sldId id="309" r:id="rId16"/>
    <p:sldId id="337" r:id="rId17"/>
    <p:sldId id="268" r:id="rId18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5pPr>
    <a:lvl6pPr marL="2286000" algn="l" defTabSz="914400" rtl="0" eaLnBrk="1" latinLnBrk="1" hangingPunct="1">
      <a:defRPr kumimoji="1" b="1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6pPr>
    <a:lvl7pPr marL="2743200" algn="l" defTabSz="914400" rtl="0" eaLnBrk="1" latinLnBrk="1" hangingPunct="1">
      <a:defRPr kumimoji="1" b="1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7pPr>
    <a:lvl8pPr marL="3200400" algn="l" defTabSz="914400" rtl="0" eaLnBrk="1" latinLnBrk="1" hangingPunct="1">
      <a:defRPr kumimoji="1" b="1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8pPr>
    <a:lvl9pPr marL="3657600" algn="l" defTabSz="914400" rtl="0" eaLnBrk="1" latinLnBrk="1" hangingPunct="1">
      <a:defRPr kumimoji="1" b="1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00"/>
    <a:srgbClr val="339966"/>
    <a:srgbClr val="339933"/>
    <a:srgbClr val="333333"/>
    <a:srgbClr val="003300"/>
    <a:srgbClr val="FF3300"/>
    <a:srgbClr val="FFCCCC"/>
    <a:srgbClr val="006666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26" autoAdjust="0"/>
    <p:restoredTop sz="94660"/>
  </p:normalViewPr>
  <p:slideViewPr>
    <p:cSldViewPr>
      <p:cViewPr varScale="1">
        <p:scale>
          <a:sx n="115" d="100"/>
          <a:sy n="115" d="100"/>
        </p:scale>
        <p:origin x="-132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07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0F3EECC1-8D29-448B-94FC-8A25A813782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5960383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39CC8F-C657-4561-9259-D3A68967A0E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659B5-331E-49AD-AC75-74F6C937B252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585681-6A8D-40C5-8159-97B97F6CC52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5E5223-4764-4367-9CB3-0A932822A845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759D8C-D7CF-49D2-A912-8FE139179C8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40789D-0C54-495E-9E7F-4F164C9BA78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CD3129-92D7-4A5C-A712-5AF1166C64F2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2E1B24-9D41-42B1-B79B-3D46E6BBA33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8001B0-2FBD-4F08-8D17-D96D59D3872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4F7FD5-E2F3-40DC-8E34-2048164B4461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B74FE2-2314-4ADE-970B-B31299368541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  <a:ea typeface="+mn-ea"/>
              </a:defRPr>
            </a:lvl1pPr>
          </a:lstStyle>
          <a:p>
            <a:pPr>
              <a:defRPr/>
            </a:pPr>
            <a:fld id="{7D0D9812-6607-4C7D-8C62-DEEA23DCA646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pic>
        <p:nvPicPr>
          <p:cNvPr id="2050" name="Picture 2" descr="Emerald Insight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5" y="1562"/>
            <a:ext cx="3238500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meraldgrouppublishing.com/support/training/tutorials.ht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listmanager.emeraldinsight.com/t/35826/225435/67209513/11/" TargetMode="External"/><Relationship Id="rId2" Type="http://schemas.openxmlformats.org/officeDocument/2006/relationships/hyperlink" Target="http://www.emeraldinsight.com/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meraldgrouppublishing.com/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hyperlink" Target="http://www.emeraldinsight.com/?mobileui=1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71500" y="1484784"/>
            <a:ext cx="7772400" cy="2245841"/>
          </a:xfrm>
        </p:spPr>
        <p:txBody>
          <a:bodyPr/>
          <a:lstStyle/>
          <a:p>
            <a:pPr eaLnBrk="1" hangingPunct="1"/>
            <a:r>
              <a:rPr lang="en-US" altLang="ko-KR" b="1" dirty="0" smtClean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Emerald </a:t>
            </a:r>
            <a:r>
              <a:rPr lang="en-US" altLang="ko-KR" b="1" dirty="0" err="1" smtClean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eJournals</a:t>
            </a:r>
            <a:r>
              <a:rPr lang="en-US" altLang="ko-KR" b="1" dirty="0" smtClean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http</a:t>
            </a:r>
            <a:r>
              <a:rPr lang="en-US" altLang="ko-KR" sz="2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://</a:t>
            </a:r>
            <a:r>
              <a:rPr lang="en-US" altLang="ko-KR" sz="2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www.emeraldinsight.com</a:t>
            </a:r>
            <a:endParaRPr lang="en-US" altLang="ko-KR" sz="2000" u="sng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53" name="TextBox 7"/>
          <p:cNvSpPr txBox="1">
            <a:spLocks noChangeArrowheads="1"/>
          </p:cNvSpPr>
          <p:nvPr/>
        </p:nvSpPr>
        <p:spPr bwMode="auto">
          <a:xfrm>
            <a:off x="484372" y="3605534"/>
            <a:ext cx="8103815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1600" dirty="0">
                <a:solidFill>
                  <a:schemeClr val="accent5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hlinkClick r:id="rId2"/>
              </a:rPr>
              <a:t>http://</a:t>
            </a:r>
            <a:r>
              <a:rPr lang="en-US" altLang="ko-KR" sz="1600" dirty="0" smtClean="0">
                <a:solidFill>
                  <a:schemeClr val="accent5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hlinkClick r:id="rId2"/>
              </a:rPr>
              <a:t>www.emeraldgrouppublishing.com/support/training/tutorials.htm</a:t>
            </a:r>
            <a:endParaRPr lang="en-US" altLang="ko-KR" sz="1600" dirty="0" smtClean="0">
              <a:solidFill>
                <a:schemeClr val="accent5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dirty="0" smtClean="0">
                <a:solidFill>
                  <a:schemeClr val="accent5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사이트 </a:t>
            </a:r>
            <a:r>
              <a:rPr lang="ko-KR" altLang="en-US" dirty="0">
                <a:solidFill>
                  <a:schemeClr val="accent5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이용법 </a:t>
            </a: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국문 안내</a:t>
            </a:r>
            <a:r>
              <a:rPr lang="en-US" altLang="ko-KR" dirty="0" smtClean="0">
                <a:solidFill>
                  <a:schemeClr val="accent5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285720" y="6128191"/>
            <a:ext cx="8501122" cy="340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tIns="46800" bIns="46800">
            <a:spAutoFit/>
          </a:bodyPr>
          <a:lstStyle/>
          <a:p>
            <a:r>
              <a:rPr lang="en-US" altLang="ko-KR" sz="1600" b="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Last Update : </a:t>
            </a:r>
            <a:r>
              <a:rPr lang="en-US" altLang="ko-KR" sz="1600" b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Feb </a:t>
            </a:r>
            <a:r>
              <a:rPr lang="en-US" altLang="ko-KR" sz="1600" b="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2016                                                               </a:t>
            </a:r>
            <a:r>
              <a:rPr lang="en-US" altLang="ko-KR" sz="1600" b="0" dirty="0" smtClean="0">
                <a:latin typeface="맑은 고딕" pitchFamily="50" charset="-127"/>
                <a:ea typeface="맑은 고딕" pitchFamily="50" charset="-127"/>
              </a:rPr>
              <a:t>EBSCO KOREA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Box 7"/>
          <p:cNvSpPr txBox="1">
            <a:spLocks noChangeArrowheads="1"/>
          </p:cNvSpPr>
          <p:nvPr/>
        </p:nvSpPr>
        <p:spPr bwMode="auto">
          <a:xfrm>
            <a:off x="357158" y="1071546"/>
            <a:ext cx="8358188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1967</a:t>
            </a:r>
            <a:r>
              <a:rPr lang="ko-KR" altLang="en-US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ko-KR" altLang="en-US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설립되었으</a:t>
            </a:r>
            <a:r>
              <a:rPr lang="ko-KR" altLang="en-US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며</a:t>
            </a:r>
            <a:r>
              <a:rPr lang="ko-KR" altLang="en-US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사회적 이익을 위한 연구</a:t>
            </a:r>
            <a:r>
              <a:rPr lang="en-US" altLang="ko-KR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조사결과를 제공하는 </a:t>
            </a:r>
            <a:r>
              <a:rPr lang="ko-KR" altLang="en-US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글로벌출판사</a:t>
            </a:r>
            <a:endParaRPr lang="en-US" altLang="ko-KR" dirty="0" smtClean="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  <a:p>
            <a:endParaRPr lang="en-US" altLang="ko-KR" dirty="0" smtClean="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buFont typeface="Wingdings" pitchFamily="2" charset="2"/>
              <a:buChar char="ü"/>
            </a:pPr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Double-blind peer review</a:t>
            </a:r>
            <a:r>
              <a:rPr lang="ko-KR" altLang="en-US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를 통해 </a:t>
            </a:r>
            <a:r>
              <a:rPr lang="en-US" altLang="ko-KR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300</a:t>
            </a:r>
            <a:r>
              <a:rPr lang="ko-KR" altLang="en-US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종의 저널과 </a:t>
            </a:r>
            <a:r>
              <a:rPr lang="en-US" altLang="ko-KR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2,350</a:t>
            </a:r>
            <a:r>
              <a:rPr lang="ko-KR" altLang="en-US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종 이상의 </a:t>
            </a:r>
            <a:r>
              <a:rPr lang="en-US" altLang="ko-KR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eBook</a:t>
            </a:r>
            <a:r>
              <a:rPr lang="ko-KR" altLang="en-US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과 </a:t>
            </a:r>
            <a:r>
              <a:rPr lang="en-US" altLang="ko-KR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book collection</a:t>
            </a:r>
            <a:r>
              <a:rPr lang="ko-KR" altLang="en-US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을 </a:t>
            </a:r>
            <a:r>
              <a:rPr lang="ko-KR" altLang="en-US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출간하고 있으며</a:t>
            </a:r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전세계 </a:t>
            </a:r>
            <a:r>
              <a:rPr lang="en-US" altLang="ko-KR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130</a:t>
            </a:r>
            <a:r>
              <a:rPr lang="ko-KR" altLang="en-US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개국</a:t>
            </a:r>
            <a:r>
              <a:rPr lang="en-US" altLang="ko-KR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약 </a:t>
            </a:r>
            <a:r>
              <a:rPr lang="en-US" altLang="ko-KR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5,000 </a:t>
            </a:r>
            <a:r>
              <a:rPr lang="ko-KR" altLang="en-US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고객기관의 </a:t>
            </a:r>
            <a:r>
              <a:rPr lang="en-US" altLang="ko-KR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106,000 </a:t>
            </a:r>
            <a:r>
              <a:rPr lang="ko-KR" altLang="en-US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조언자</a:t>
            </a:r>
            <a:r>
              <a:rPr lang="en-US" altLang="ko-KR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저자</a:t>
            </a:r>
            <a:r>
              <a:rPr lang="en-US" altLang="ko-KR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에디터 </a:t>
            </a:r>
            <a:r>
              <a:rPr lang="ko-KR" altLang="en-US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보유</a:t>
            </a:r>
            <a:endParaRPr lang="en-US" altLang="ko-KR" dirty="0" smtClean="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  <a:p>
            <a:endParaRPr lang="en-US" altLang="ko-KR" dirty="0" smtClean="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buFont typeface="Wingdings" pitchFamily="2" charset="2"/>
              <a:buChar char="ü"/>
            </a:pPr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원문 제공 년도 </a:t>
            </a:r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: 1994</a:t>
            </a:r>
            <a:r>
              <a:rPr lang="ko-KR" altLang="en-US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~ </a:t>
            </a:r>
            <a:r>
              <a:rPr lang="ko-KR" altLang="en-US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현재 </a:t>
            </a:r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dirty="0" err="1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Backfiles</a:t>
            </a:r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 collection : </a:t>
            </a:r>
            <a:r>
              <a:rPr lang="ko-KR" altLang="en-US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창간호</a:t>
            </a:r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 ~ 1993</a:t>
            </a:r>
            <a:r>
              <a:rPr lang="ko-KR" altLang="en-US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년</a:t>
            </a:r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endParaRPr lang="en-US" altLang="ko-KR" dirty="0" smtClean="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buFont typeface="Wingdings" pitchFamily="2" charset="2"/>
              <a:buChar char="ü"/>
            </a:pPr>
            <a:r>
              <a:rPr lang="ko-KR" altLang="en-US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 주제 분야 </a:t>
            </a:r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경영</a:t>
            </a:r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경제</a:t>
            </a:r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dirty="0" err="1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문헌정보학</a:t>
            </a:r>
            <a:r>
              <a:rPr lang="en-US" altLang="ko-KR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등 사회과학 및</a:t>
            </a:r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공학</a:t>
            </a:r>
            <a:endParaRPr lang="en-US" altLang="ko-KR" dirty="0" smtClean="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  <a:p>
            <a:endParaRPr lang="en-US" altLang="ko-KR" dirty="0" smtClean="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buFont typeface="Wingdings" pitchFamily="2" charset="2"/>
              <a:buChar char="ü"/>
            </a:pPr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저널 종수 </a:t>
            </a:r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: 175</a:t>
            </a:r>
            <a:r>
              <a:rPr lang="ko-KR" altLang="en-US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종 </a:t>
            </a:r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(EM 175 Collection)</a:t>
            </a:r>
          </a:p>
          <a:p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                  </a:t>
            </a:r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23</a:t>
            </a:r>
            <a:r>
              <a:rPr lang="ko-KR" altLang="en-US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종 </a:t>
            </a:r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(Engineering Collection)</a:t>
            </a:r>
          </a:p>
          <a:p>
            <a:endParaRPr lang="en-US" altLang="ko-KR" dirty="0" smtClean="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buFont typeface="Wingdings" pitchFamily="2" charset="2"/>
              <a:buChar char="ü"/>
            </a:pPr>
            <a:r>
              <a:rPr lang="ko-KR" altLang="en-US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 홈페이지</a:t>
            </a:r>
            <a:endParaRPr lang="en-US" altLang="ko-KR" dirty="0" smtClean="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  <a:p>
            <a:pPr lvl="1"/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가장 적절한 연구에 빠르고 쉽게 접근할 수 있도록 돕는 연구자를 위한 플랫폼 </a:t>
            </a:r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hlinkClick r:id="rId2"/>
              </a:rPr>
              <a:t>http://www.emeraldinsight.com</a:t>
            </a:r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lvl="1"/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- Emerald</a:t>
            </a:r>
            <a:r>
              <a:rPr lang="ko-KR" altLang="en-US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의 상품과 서비스에 관한 정보를 제공하는 새 플랫폼 </a:t>
            </a:r>
            <a:r>
              <a:rPr lang="en-US" altLang="ko-KR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u="sng" dirty="0" smtClean="0">
                <a:latin typeface="맑은 고딕" pitchFamily="50" charset="-127"/>
                <a:ea typeface="맑은 고딕" pitchFamily="50" charset="-127"/>
                <a:hlinkClick r:id="rId3"/>
              </a:rPr>
              <a:t>www.emeraldgrouppublishing.com</a:t>
            </a:r>
            <a:r>
              <a:rPr lang="en-US" altLang="ko-KR" u="sng" dirty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17"/>
          <p:cNvSpPr>
            <a:spLocks noChangeArrowheads="1"/>
          </p:cNvSpPr>
          <p:nvPr/>
        </p:nvSpPr>
        <p:spPr bwMode="auto">
          <a:xfrm>
            <a:off x="3491880" y="33333"/>
            <a:ext cx="4824413" cy="587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800" dirty="0" smtClean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출판사 소개</a:t>
            </a:r>
            <a:endParaRPr lang="en-US" altLang="ko-KR" sz="2800" dirty="0">
              <a:solidFill>
                <a:srgbClr val="008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326" y="620688"/>
            <a:ext cx="8572500" cy="5981700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080" name="Rectangle 17"/>
          <p:cNvSpPr>
            <a:spLocks noChangeArrowheads="1"/>
          </p:cNvSpPr>
          <p:nvPr/>
        </p:nvSpPr>
        <p:spPr bwMode="auto">
          <a:xfrm>
            <a:off x="3419995" y="-15875"/>
            <a:ext cx="4824413" cy="587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2800" dirty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Home Page</a:t>
            </a:r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1659008" y="5365954"/>
            <a:ext cx="4569175" cy="1356752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A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간편검색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&amp; 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고급검색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B.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27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개 주제별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또는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알파벳순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브라우징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C.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최근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7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일간 가장 인기 있는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아티클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D.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매주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주제선정하여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관련 기사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의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Free access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제공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E.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저자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교수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학생 등을 위한 다양한 자료 제공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오른쪽 화살표 14"/>
          <p:cNvSpPr/>
          <p:nvPr/>
        </p:nvSpPr>
        <p:spPr bwMode="auto">
          <a:xfrm rot="906823">
            <a:off x="346457" y="1813449"/>
            <a:ext cx="357190" cy="428628"/>
          </a:xfrm>
          <a:prstGeom prst="righ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effectLst/>
                <a:latin typeface="맑은 고딕" pitchFamily="50" charset="-127"/>
                <a:ea typeface="맑은 고딕" pitchFamily="50" charset="-127"/>
              </a:rPr>
              <a:t>A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395197"/>
            <a:ext cx="1343025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직사각형 2"/>
          <p:cNvSpPr/>
          <p:nvPr/>
        </p:nvSpPr>
        <p:spPr bwMode="auto">
          <a:xfrm>
            <a:off x="739357" y="2060848"/>
            <a:ext cx="6480720" cy="333640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0" name="오른쪽 화살표 19"/>
          <p:cNvSpPr/>
          <p:nvPr/>
        </p:nvSpPr>
        <p:spPr bwMode="auto">
          <a:xfrm rot="1260211">
            <a:off x="264447" y="2466633"/>
            <a:ext cx="357190" cy="428628"/>
          </a:xfrm>
          <a:prstGeom prst="righ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effectLst/>
                <a:latin typeface="맑은 고딕" pitchFamily="50" charset="-127"/>
                <a:ea typeface="맑은 고딕" pitchFamily="50" charset="-127"/>
              </a:rPr>
              <a:t>B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오른쪽 화살표 21"/>
          <p:cNvSpPr/>
          <p:nvPr/>
        </p:nvSpPr>
        <p:spPr bwMode="auto">
          <a:xfrm rot="1300330">
            <a:off x="315646" y="4574454"/>
            <a:ext cx="357190" cy="428628"/>
          </a:xfrm>
          <a:prstGeom prst="righ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C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오른쪽 화살표 22"/>
          <p:cNvSpPr/>
          <p:nvPr/>
        </p:nvSpPr>
        <p:spPr bwMode="auto">
          <a:xfrm rot="1300330">
            <a:off x="5653606" y="4761893"/>
            <a:ext cx="357190" cy="428628"/>
          </a:xfrm>
          <a:prstGeom prst="righ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effectLst/>
                <a:latin typeface="맑은 고딕" pitchFamily="50" charset="-127"/>
                <a:ea typeface="맑은 고딕" pitchFamily="50" charset="-127"/>
              </a:rPr>
              <a:t>D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오른쪽 화살표 23"/>
          <p:cNvSpPr/>
          <p:nvPr/>
        </p:nvSpPr>
        <p:spPr bwMode="auto">
          <a:xfrm rot="1300330">
            <a:off x="6870768" y="1328569"/>
            <a:ext cx="357190" cy="428628"/>
          </a:xfrm>
          <a:prstGeom prst="righ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E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7671" y="1848619"/>
            <a:ext cx="1247775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47" y="944056"/>
            <a:ext cx="8513090" cy="5024683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080" name="Rectangle 17"/>
          <p:cNvSpPr>
            <a:spLocks noChangeArrowheads="1"/>
          </p:cNvSpPr>
          <p:nvPr/>
        </p:nvSpPr>
        <p:spPr bwMode="auto">
          <a:xfrm>
            <a:off x="3419995" y="-15875"/>
            <a:ext cx="4824413" cy="587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2800" dirty="0" smtClean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Browse</a:t>
            </a:r>
            <a:endParaRPr lang="en-US" altLang="ko-KR" sz="2800" dirty="0">
              <a:solidFill>
                <a:srgbClr val="008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모서리가 둥근 직사각형 15"/>
          <p:cNvSpPr/>
          <p:nvPr/>
        </p:nvSpPr>
        <p:spPr bwMode="auto">
          <a:xfrm>
            <a:off x="2267744" y="5774960"/>
            <a:ext cx="6192688" cy="678376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A. View :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자료 유형 또는 도서관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구독분으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로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한정하여 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브라우징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B. Browse Options :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알파벳 또는 주제 선택 후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좌측에서 저널 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브라우징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 bwMode="auto">
          <a:xfrm>
            <a:off x="827584" y="908720"/>
            <a:ext cx="1008112" cy="360040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" name="타원형 설명선 1"/>
          <p:cNvSpPr/>
          <p:nvPr/>
        </p:nvSpPr>
        <p:spPr bwMode="auto">
          <a:xfrm>
            <a:off x="1619672" y="1437551"/>
            <a:ext cx="792088" cy="360040"/>
          </a:xfrm>
          <a:prstGeom prst="wedgeEllipseCallout">
            <a:avLst>
              <a:gd name="adj1" fmla="val -55275"/>
              <a:gd name="adj2" fmla="val -90242"/>
            </a:avLst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돋움" pitchFamily="50" charset="-127"/>
                <a:ea typeface="돋움" pitchFamily="50" charset="-127"/>
              </a:rPr>
              <a:t>Click!</a:t>
            </a:r>
            <a:endParaRPr kumimoji="1" lang="ko-KR" altLang="en-US" sz="12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9" name="왼쪽 화살표 18"/>
          <p:cNvSpPr/>
          <p:nvPr/>
        </p:nvSpPr>
        <p:spPr bwMode="auto">
          <a:xfrm>
            <a:off x="3347864" y="3021921"/>
            <a:ext cx="357190" cy="428628"/>
          </a:xfrm>
          <a:prstGeom prst="lef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effectLst/>
                <a:latin typeface="맑은 고딕" pitchFamily="50" charset="-127"/>
                <a:ea typeface="맑은 고딕" pitchFamily="50" charset="-127"/>
              </a:rPr>
              <a:t>A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오른쪽 화살표 24"/>
          <p:cNvSpPr/>
          <p:nvPr/>
        </p:nvSpPr>
        <p:spPr bwMode="auto">
          <a:xfrm rot="1943603">
            <a:off x="6022067" y="2627233"/>
            <a:ext cx="357190" cy="428628"/>
          </a:xfrm>
          <a:prstGeom prst="righ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effectLst/>
                <a:latin typeface="맑은 고딕" pitchFamily="50" charset="-127"/>
                <a:ea typeface="맑은 고딕" pitchFamily="50" charset="-127"/>
              </a:rPr>
              <a:t>B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 bwMode="auto">
          <a:xfrm>
            <a:off x="323528" y="2971464"/>
            <a:ext cx="2808312" cy="529543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816634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" y="772368"/>
            <a:ext cx="7842250" cy="5969000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080" name="Rectangle 17"/>
          <p:cNvSpPr>
            <a:spLocks noChangeArrowheads="1"/>
          </p:cNvSpPr>
          <p:nvPr/>
        </p:nvSpPr>
        <p:spPr bwMode="auto">
          <a:xfrm>
            <a:off x="3419995" y="-15875"/>
            <a:ext cx="4824413" cy="587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2800" dirty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Journal Homepage</a:t>
            </a:r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2051720" y="4952175"/>
            <a:ext cx="4501254" cy="1789193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A.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저널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내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키워드 검색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B.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이전 서명으로 발행된 저널 페이지로 이동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C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. E-mail Alerts, RSS, My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Profile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에 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즐겨찾기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 추가 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D. Most Read :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저널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의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최근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년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7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일간 가장 인기 있는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기사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브라우징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E.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  <a:sym typeface="Wingdings"/>
              </a:rPr>
              <a:t>우리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  <a:sym typeface="Wingdings"/>
              </a:rPr>
              <a:t>도서관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  <a:sym typeface="Wingdings"/>
              </a:rPr>
              <a:t>구독분이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  <a:sym typeface="Wingdings"/>
              </a:rPr>
              <a:t>    로 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  <a:sym typeface="Wingdings"/>
              </a:rPr>
              <a:t>표시됩니다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  <a:sym typeface="Wingdings"/>
              </a:rPr>
              <a:t>!</a:t>
            </a:r>
          </a:p>
          <a:p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  <a:sym typeface="Wingdings"/>
              </a:rPr>
              <a:t>F.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Further Info. :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저널에 대한 상세 정보</a:t>
            </a:r>
          </a:p>
        </p:txBody>
      </p:sp>
      <p:sp>
        <p:nvSpPr>
          <p:cNvPr id="13" name="왼쪽 화살표 12"/>
          <p:cNvSpPr/>
          <p:nvPr/>
        </p:nvSpPr>
        <p:spPr bwMode="auto">
          <a:xfrm rot="19445350">
            <a:off x="5200768" y="1764824"/>
            <a:ext cx="357190" cy="428628"/>
          </a:xfrm>
          <a:prstGeom prst="lef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effectLst/>
                <a:latin typeface="맑은 고딕" pitchFamily="50" charset="-127"/>
                <a:ea typeface="맑은 고딕" pitchFamily="50" charset="-127"/>
              </a:rPr>
              <a:t>B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왼쪽 화살표 13"/>
          <p:cNvSpPr/>
          <p:nvPr/>
        </p:nvSpPr>
        <p:spPr bwMode="auto">
          <a:xfrm rot="19493211">
            <a:off x="5966139" y="2253237"/>
            <a:ext cx="357190" cy="428628"/>
          </a:xfrm>
          <a:prstGeom prst="lef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C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오른쪽 화살표 14"/>
          <p:cNvSpPr/>
          <p:nvPr/>
        </p:nvSpPr>
        <p:spPr bwMode="auto">
          <a:xfrm rot="673535">
            <a:off x="1001232" y="3510159"/>
            <a:ext cx="357190" cy="428628"/>
          </a:xfrm>
          <a:prstGeom prst="rightArrow">
            <a:avLst/>
          </a:prstGeom>
          <a:solidFill>
            <a:srgbClr val="00B050">
              <a:alpha val="23000"/>
            </a:srgbClr>
          </a:solidFill>
          <a:ln w="2857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effectLst/>
                <a:latin typeface="맑은 고딕" pitchFamily="50" charset="-127"/>
                <a:ea typeface="맑은 고딕" pitchFamily="50" charset="-127"/>
              </a:rPr>
              <a:t>E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오른쪽 화살표 17"/>
          <p:cNvSpPr/>
          <p:nvPr/>
        </p:nvSpPr>
        <p:spPr bwMode="auto">
          <a:xfrm rot="1260211">
            <a:off x="6374379" y="1097362"/>
            <a:ext cx="357190" cy="428628"/>
          </a:xfrm>
          <a:prstGeom prst="righ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D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20" name="직선 연결선 19"/>
          <p:cNvCxnSpPr/>
          <p:nvPr/>
        </p:nvCxnSpPr>
        <p:spPr bwMode="auto">
          <a:xfrm flipV="1">
            <a:off x="1874963" y="2257469"/>
            <a:ext cx="3345109" cy="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2" name="모서리가 둥근 직사각형 21"/>
          <p:cNvSpPr/>
          <p:nvPr/>
        </p:nvSpPr>
        <p:spPr bwMode="auto">
          <a:xfrm>
            <a:off x="1403647" y="3601088"/>
            <a:ext cx="4436975" cy="475983"/>
          </a:xfrm>
          <a:prstGeom prst="roundRect">
            <a:avLst/>
          </a:prstGeom>
          <a:solidFill>
            <a:srgbClr val="00B050">
              <a:alpha val="12000"/>
            </a:srgbClr>
          </a:solidFill>
          <a:ln w="381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26" name="왼쪽 화살표 25"/>
          <p:cNvSpPr/>
          <p:nvPr/>
        </p:nvSpPr>
        <p:spPr bwMode="auto">
          <a:xfrm rot="19493211">
            <a:off x="7748923" y="5828776"/>
            <a:ext cx="357190" cy="428628"/>
          </a:xfrm>
          <a:prstGeom prst="lef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effectLst/>
                <a:latin typeface="맑은 고딕" pitchFamily="50" charset="-127"/>
                <a:ea typeface="맑은 고딕" pitchFamily="50" charset="-127"/>
              </a:rPr>
              <a:t>F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위로 굽은 화살표 4"/>
          <p:cNvSpPr/>
          <p:nvPr/>
        </p:nvSpPr>
        <p:spPr bwMode="auto">
          <a:xfrm>
            <a:off x="8156029" y="4291222"/>
            <a:ext cx="648071" cy="1730066"/>
          </a:xfrm>
          <a:prstGeom prst="bentUpArrow">
            <a:avLst>
              <a:gd name="adj1" fmla="val 12116"/>
              <a:gd name="adj2" fmla="val 25000"/>
              <a:gd name="adj3" fmla="val 28514"/>
            </a:avLst>
          </a:prstGeom>
          <a:solidFill>
            <a:srgbClr val="00B050"/>
          </a:solid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892189"/>
            <a:ext cx="1695450" cy="1333500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4" name="직사각형 23"/>
          <p:cNvSpPr/>
          <p:nvPr/>
        </p:nvSpPr>
        <p:spPr bwMode="auto">
          <a:xfrm>
            <a:off x="1125365" y="787154"/>
            <a:ext cx="6038923" cy="239712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" name="직사각형 2"/>
          <p:cNvSpPr/>
          <p:nvPr/>
        </p:nvSpPr>
        <p:spPr bwMode="auto">
          <a:xfrm>
            <a:off x="4253859" y="6167584"/>
            <a:ext cx="102117" cy="145156"/>
          </a:xfrm>
          <a:prstGeom prst="rect">
            <a:avLst/>
          </a:prstGeom>
          <a:solidFill>
            <a:srgbClr val="008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</a:endParaRPr>
          </a:p>
        </p:txBody>
      </p:sp>
      <p:cxnSp>
        <p:nvCxnSpPr>
          <p:cNvPr id="6" name="직선 화살표 연결선 5"/>
          <p:cNvCxnSpPr/>
          <p:nvPr/>
        </p:nvCxnSpPr>
        <p:spPr bwMode="auto">
          <a:xfrm>
            <a:off x="6732240" y="1591277"/>
            <a:ext cx="72008" cy="39756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5" name="직선 화살표 연결선 24"/>
          <p:cNvCxnSpPr/>
          <p:nvPr/>
        </p:nvCxnSpPr>
        <p:spPr bwMode="auto">
          <a:xfrm>
            <a:off x="6884640" y="1591277"/>
            <a:ext cx="351656" cy="39756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9" name="오른쪽 화살표 28"/>
          <p:cNvSpPr/>
          <p:nvPr/>
        </p:nvSpPr>
        <p:spPr bwMode="auto">
          <a:xfrm>
            <a:off x="755576" y="692696"/>
            <a:ext cx="357190" cy="428628"/>
          </a:xfrm>
          <a:prstGeom prst="righ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effectLst/>
                <a:latin typeface="맑은 고딕" pitchFamily="50" charset="-127"/>
                <a:ea typeface="맑은 고딕" pitchFamily="50" charset="-127"/>
              </a:rPr>
              <a:t>A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" name="직사각형 29"/>
          <p:cNvSpPr/>
          <p:nvPr/>
        </p:nvSpPr>
        <p:spPr bwMode="auto">
          <a:xfrm>
            <a:off x="4955582" y="2635953"/>
            <a:ext cx="1458518" cy="239712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44153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73" y="764703"/>
            <a:ext cx="7356780" cy="4884085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080" name="Rectangle 17"/>
          <p:cNvSpPr>
            <a:spLocks noChangeArrowheads="1"/>
          </p:cNvSpPr>
          <p:nvPr/>
        </p:nvSpPr>
        <p:spPr bwMode="auto">
          <a:xfrm>
            <a:off x="3419995" y="-15875"/>
            <a:ext cx="4824413" cy="587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2800" dirty="0" smtClean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Issue </a:t>
            </a:r>
            <a:r>
              <a:rPr lang="en-US" altLang="ko-KR" sz="2800" dirty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Homepage</a:t>
            </a:r>
          </a:p>
        </p:txBody>
      </p:sp>
      <p:sp>
        <p:nvSpPr>
          <p:cNvPr id="19" name="모서리가 둥근 직사각형 18"/>
          <p:cNvSpPr/>
          <p:nvPr/>
        </p:nvSpPr>
        <p:spPr bwMode="auto">
          <a:xfrm>
            <a:off x="4283968" y="1484784"/>
            <a:ext cx="4756528" cy="1152128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A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Abstract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클릭하여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아티클의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자세한 서지정보 확인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B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아티클의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참고문헌 인용정보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및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관련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콘텐츠로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연결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C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. Marked list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에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아티클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세션 저장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인용정보 저장 등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D. SNS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등으로 공유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045561"/>
            <a:ext cx="6090642" cy="3623799"/>
          </a:xfrm>
          <a:prstGeom prst="rect">
            <a:avLst/>
          </a:prstGeom>
          <a:ln w="28575">
            <a:solidFill>
              <a:srgbClr val="FF0000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7" name="직사각형 26"/>
          <p:cNvSpPr/>
          <p:nvPr/>
        </p:nvSpPr>
        <p:spPr bwMode="auto">
          <a:xfrm>
            <a:off x="683568" y="4533062"/>
            <a:ext cx="648072" cy="178984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</a:endParaRPr>
          </a:p>
        </p:txBody>
      </p:sp>
      <p:cxnSp>
        <p:nvCxnSpPr>
          <p:cNvPr id="29" name="직선 화살표 연결선 28"/>
          <p:cNvCxnSpPr/>
          <p:nvPr/>
        </p:nvCxnSpPr>
        <p:spPr bwMode="auto">
          <a:xfrm>
            <a:off x="1331640" y="4687032"/>
            <a:ext cx="1296144" cy="250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0" name="오른쪽 화살표 29"/>
          <p:cNvSpPr/>
          <p:nvPr/>
        </p:nvSpPr>
        <p:spPr bwMode="auto">
          <a:xfrm rot="1260211">
            <a:off x="261428" y="4318750"/>
            <a:ext cx="357190" cy="428628"/>
          </a:xfrm>
          <a:prstGeom prst="righ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effectLst/>
                <a:latin typeface="맑은 고딕" pitchFamily="50" charset="-127"/>
                <a:ea typeface="맑은 고딕" pitchFamily="50" charset="-127"/>
              </a:rPr>
              <a:t>A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직사각형 30"/>
          <p:cNvSpPr/>
          <p:nvPr/>
        </p:nvSpPr>
        <p:spPr bwMode="auto">
          <a:xfrm flipV="1">
            <a:off x="4339961" y="4622552"/>
            <a:ext cx="1096135" cy="174599"/>
          </a:xfrm>
          <a:prstGeom prst="rect">
            <a:avLst/>
          </a:prstGeom>
          <a:noFill/>
          <a:ln w="28575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2" name="오른쪽 화살표 31"/>
          <p:cNvSpPr/>
          <p:nvPr/>
        </p:nvSpPr>
        <p:spPr bwMode="auto">
          <a:xfrm rot="1260211">
            <a:off x="3988877" y="4318751"/>
            <a:ext cx="357190" cy="428628"/>
          </a:xfrm>
          <a:prstGeom prst="righ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B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" name="오른쪽 화살표 32"/>
          <p:cNvSpPr/>
          <p:nvPr/>
        </p:nvSpPr>
        <p:spPr bwMode="auto">
          <a:xfrm rot="1260211">
            <a:off x="7036451" y="4527756"/>
            <a:ext cx="357190" cy="428628"/>
          </a:xfrm>
          <a:prstGeom prst="righ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effectLst/>
                <a:latin typeface="맑은 고딕" pitchFamily="50" charset="-127"/>
                <a:ea typeface="맑은 고딕" pitchFamily="50" charset="-127"/>
              </a:rPr>
              <a:t>D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직사각형 33"/>
          <p:cNvSpPr/>
          <p:nvPr/>
        </p:nvSpPr>
        <p:spPr bwMode="auto">
          <a:xfrm flipV="1">
            <a:off x="7423712" y="4761059"/>
            <a:ext cx="1469182" cy="696138"/>
          </a:xfrm>
          <a:prstGeom prst="rect">
            <a:avLst/>
          </a:prstGeom>
          <a:noFill/>
          <a:ln w="28575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</a:endParaRPr>
          </a:p>
        </p:txBody>
      </p:sp>
      <p:cxnSp>
        <p:nvCxnSpPr>
          <p:cNvPr id="20" name="직선 연결선 19"/>
          <p:cNvCxnSpPr/>
          <p:nvPr/>
        </p:nvCxnSpPr>
        <p:spPr bwMode="auto">
          <a:xfrm flipV="1">
            <a:off x="3131840" y="5006157"/>
            <a:ext cx="3345109" cy="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1" name="오른쪽 화살표 20"/>
          <p:cNvSpPr/>
          <p:nvPr/>
        </p:nvSpPr>
        <p:spPr bwMode="auto">
          <a:xfrm rot="1260211">
            <a:off x="2953245" y="4643145"/>
            <a:ext cx="357190" cy="428628"/>
          </a:xfrm>
          <a:prstGeom prst="righ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effectLst/>
                <a:latin typeface="맑은 고딕" pitchFamily="50" charset="-127"/>
                <a:ea typeface="맑은 고딕" pitchFamily="50" charset="-127"/>
              </a:rPr>
              <a:t>C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462583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856" y="691639"/>
            <a:ext cx="7843606" cy="5246288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080" name="Rectangle 17"/>
          <p:cNvSpPr>
            <a:spLocks noChangeArrowheads="1"/>
          </p:cNvSpPr>
          <p:nvPr/>
        </p:nvSpPr>
        <p:spPr bwMode="auto">
          <a:xfrm>
            <a:off x="3419995" y="-15875"/>
            <a:ext cx="4824413" cy="587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2800" dirty="0" smtClean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Advanced Search</a:t>
            </a:r>
            <a:endParaRPr lang="en-US" altLang="ko-KR" sz="2800" dirty="0">
              <a:solidFill>
                <a:srgbClr val="008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모서리가 둥근 직사각형 19"/>
          <p:cNvSpPr/>
          <p:nvPr/>
        </p:nvSpPr>
        <p:spPr bwMode="auto">
          <a:xfrm>
            <a:off x="179512" y="5085184"/>
            <a:ext cx="5760639" cy="1584176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A.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검색필드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제한하여 정확한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검색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결과 도출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B.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INCLUDE :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모든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컨텐츠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또는 우리 도서관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구독분으로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제한 및 </a:t>
            </a:r>
            <a:r>
              <a:rPr lang="en-US" altLang="ko-KR" sz="1400" dirty="0" err="1" smtClean="0">
                <a:latin typeface="맑은 고딕" pitchFamily="50" charset="-127"/>
                <a:ea typeface="맑은 고딕" pitchFamily="50" charset="-127"/>
              </a:rPr>
              <a:t>EarlyCite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en-US" altLang="ko-KR" sz="1400" dirty="0" err="1">
                <a:latin typeface="맑은 고딕" pitchFamily="50" charset="-127"/>
                <a:ea typeface="맑은 고딕" pitchFamily="50" charset="-127"/>
              </a:rPr>
              <a:t>Backfiles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로 검색범위 제한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C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. NARROW BY :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컨텐츠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유형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발행일로 검색범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위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제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한</a:t>
            </a:r>
            <a:endParaRPr lang="en-US" altLang="ko-KR" sz="13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D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Search History :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검색 기록 확인 및 결과 화면 바로 이동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E.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Search Help :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자세한 검색 도움말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제공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오른쪽 화살표 25"/>
          <p:cNvSpPr/>
          <p:nvPr/>
        </p:nvSpPr>
        <p:spPr bwMode="auto">
          <a:xfrm rot="863766">
            <a:off x="4462064" y="1186538"/>
            <a:ext cx="357190" cy="428628"/>
          </a:xfrm>
          <a:prstGeom prst="righ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A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왼쪽 화살표 27"/>
          <p:cNvSpPr/>
          <p:nvPr/>
        </p:nvSpPr>
        <p:spPr bwMode="auto">
          <a:xfrm rot="19700792">
            <a:off x="6984300" y="2121142"/>
            <a:ext cx="357190" cy="428628"/>
          </a:xfrm>
          <a:prstGeom prst="lef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E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왼쪽 화살표 35"/>
          <p:cNvSpPr/>
          <p:nvPr/>
        </p:nvSpPr>
        <p:spPr bwMode="auto">
          <a:xfrm rot="19683925">
            <a:off x="6897969" y="779182"/>
            <a:ext cx="357190" cy="428628"/>
          </a:xfrm>
          <a:prstGeom prst="lef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effectLst/>
                <a:latin typeface="맑은 고딕" pitchFamily="50" charset="-127"/>
                <a:ea typeface="맑은 고딕" pitchFamily="50" charset="-127"/>
              </a:rPr>
              <a:t>D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왼쪽 화살표 37"/>
          <p:cNvSpPr/>
          <p:nvPr/>
        </p:nvSpPr>
        <p:spPr bwMode="auto">
          <a:xfrm rot="19961934">
            <a:off x="3040588" y="2327645"/>
            <a:ext cx="357190" cy="428628"/>
          </a:xfrm>
          <a:prstGeom prst="lef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B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0" name="직사각형 39"/>
          <p:cNvSpPr/>
          <p:nvPr/>
        </p:nvSpPr>
        <p:spPr bwMode="auto">
          <a:xfrm>
            <a:off x="6120518" y="2541959"/>
            <a:ext cx="2441944" cy="3395967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038" y="1556793"/>
            <a:ext cx="1080120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왼쪽 화살표 16"/>
          <p:cNvSpPr/>
          <p:nvPr/>
        </p:nvSpPr>
        <p:spPr bwMode="auto">
          <a:xfrm rot="19961934">
            <a:off x="1986109" y="3127005"/>
            <a:ext cx="357190" cy="428628"/>
          </a:xfrm>
          <a:prstGeom prst="lef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effectLst/>
                <a:latin typeface="맑은 고딕" pitchFamily="50" charset="-127"/>
                <a:ea typeface="맑은 고딕" pitchFamily="50" charset="-127"/>
              </a:rPr>
              <a:t>C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146210"/>
            <a:ext cx="1653289" cy="1583432"/>
          </a:xfrm>
          <a:prstGeom prst="rect">
            <a:avLst/>
          </a:prstGeom>
          <a:ln w="9525">
            <a:solidFill>
              <a:srgbClr val="FF0000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10533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50" y="692696"/>
            <a:ext cx="8043797" cy="571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Rectangle 17"/>
          <p:cNvSpPr>
            <a:spLocks noChangeArrowheads="1"/>
          </p:cNvSpPr>
          <p:nvPr/>
        </p:nvSpPr>
        <p:spPr bwMode="auto">
          <a:xfrm>
            <a:off x="3419995" y="-15875"/>
            <a:ext cx="4824413" cy="587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2800" dirty="0" smtClean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Search Results</a:t>
            </a:r>
            <a:endParaRPr lang="en-US" altLang="ko-KR" sz="2800" dirty="0">
              <a:solidFill>
                <a:srgbClr val="008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모서리가 둥근 직사각형 15"/>
          <p:cNvSpPr/>
          <p:nvPr/>
        </p:nvSpPr>
        <p:spPr bwMode="auto">
          <a:xfrm>
            <a:off x="1115616" y="5287632"/>
            <a:ext cx="4824536" cy="1453736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A.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검색결과 재정렬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적합성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최근 또는 오래된 순 정렬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B. </a:t>
            </a:r>
            <a:r>
              <a:rPr lang="en-US" altLang="ko-KR" sz="14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Search for :</a:t>
            </a:r>
            <a:r>
              <a:rPr lang="ko-KR" altLang="en-US" sz="140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새로 검색</a:t>
            </a:r>
            <a:endParaRPr lang="en-US" altLang="ko-KR" sz="1400" dirty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C. My profile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에 검색결과 저장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이메일전송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등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D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. Type :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아티클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타입 안내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다음 슬라이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드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참조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E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. Refine Search :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검색결과 내 제한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오른쪽 화살표 16"/>
          <p:cNvSpPr/>
          <p:nvPr/>
        </p:nvSpPr>
        <p:spPr bwMode="auto">
          <a:xfrm rot="1610277">
            <a:off x="339286" y="966266"/>
            <a:ext cx="357190" cy="428628"/>
          </a:xfrm>
          <a:prstGeom prst="righ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A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오른쪽 화살표 17"/>
          <p:cNvSpPr/>
          <p:nvPr/>
        </p:nvSpPr>
        <p:spPr bwMode="auto">
          <a:xfrm rot="1491899">
            <a:off x="5873377" y="759048"/>
            <a:ext cx="357190" cy="428628"/>
          </a:xfrm>
          <a:prstGeom prst="righ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B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오른쪽 화살표 18"/>
          <p:cNvSpPr/>
          <p:nvPr/>
        </p:nvSpPr>
        <p:spPr bwMode="auto">
          <a:xfrm rot="863766">
            <a:off x="4416049" y="1810490"/>
            <a:ext cx="357190" cy="428628"/>
          </a:xfrm>
          <a:prstGeom prst="righ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C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직사각형 33"/>
          <p:cNvSpPr/>
          <p:nvPr/>
        </p:nvSpPr>
        <p:spPr bwMode="auto">
          <a:xfrm>
            <a:off x="6175985" y="4167568"/>
            <a:ext cx="1636375" cy="2240128"/>
          </a:xfrm>
          <a:prstGeom prst="rect">
            <a:avLst/>
          </a:prstGeom>
          <a:noFill/>
          <a:ln w="2857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35" name="오른쪽 화살표 34"/>
          <p:cNvSpPr/>
          <p:nvPr/>
        </p:nvSpPr>
        <p:spPr bwMode="auto">
          <a:xfrm rot="1491899">
            <a:off x="6249546" y="3780933"/>
            <a:ext cx="357190" cy="428628"/>
          </a:xfrm>
          <a:prstGeom prst="rightArrow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E</a:t>
            </a:r>
            <a:endParaRPr kumimoji="1" lang="ko-KR" altLang="en-US" sz="1400" b="1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915" y="2148980"/>
            <a:ext cx="1041056" cy="709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2" name="직선 연결선 21"/>
          <p:cNvCxnSpPr/>
          <p:nvPr/>
        </p:nvCxnSpPr>
        <p:spPr bwMode="auto">
          <a:xfrm>
            <a:off x="1835696" y="2636912"/>
            <a:ext cx="108012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8519786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764704"/>
            <a:ext cx="8250929" cy="5249796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080" name="Rectangle 17"/>
          <p:cNvSpPr>
            <a:spLocks noChangeArrowheads="1"/>
          </p:cNvSpPr>
          <p:nvPr/>
        </p:nvSpPr>
        <p:spPr bwMode="auto">
          <a:xfrm>
            <a:off x="4068067" y="-15875"/>
            <a:ext cx="4824413" cy="587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2800" dirty="0" smtClean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Type of article</a:t>
            </a:r>
            <a:endParaRPr lang="en-US" altLang="ko-KR" sz="2800" dirty="0">
              <a:solidFill>
                <a:srgbClr val="008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모서리가 둥근 직사각형 15"/>
          <p:cNvSpPr/>
          <p:nvPr/>
        </p:nvSpPr>
        <p:spPr bwMode="auto">
          <a:xfrm>
            <a:off x="3275856" y="2636912"/>
            <a:ext cx="5616624" cy="3888432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Research paper : 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저자에 의해 수행된 모든 형태의 연구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모델이나 프레임워크의 검증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행동 연구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데이터 검증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시장 조사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설문 조사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경험적 또는 과학적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임상학적 연구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를 보고하는 논문</a:t>
            </a:r>
          </a:p>
          <a:p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Viewpoint :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 저자의 견해와 해석에 의존하는 모든 논문 또는 저널리스트의 기사</a:t>
            </a:r>
          </a:p>
          <a:p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Technical paper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기술적 상품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프로세스 또는 서비스를 기술하고 평가하는 논문</a:t>
            </a:r>
          </a:p>
          <a:p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Conceptual paper : 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연구의 기초가 되는 것이 아니라 가설을 세우는 것으로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논변적이고 철학적인 토론과 다른 사람들의 작업과 사고의 비교연구를 포함</a:t>
            </a:r>
          </a:p>
          <a:p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Case study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사례연구는 실제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조직 내 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개입 또는 경험을 기술하며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교수활동으로써 사용된 법적 또는 가상의 사례연구들이 포함</a:t>
            </a:r>
          </a:p>
          <a:p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Literature review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특정 주제분야에서 주석 또는 비평이 주 목적인 논문이 포함되며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정보자원에 조언을 제공하는 선택적 참고문헌이 되거나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연구의 목적이 토픽을 개발하고 다른 관점을 탐구하는데 주요 원인을 포함한다는 점에서 포괄적임</a:t>
            </a:r>
          </a:p>
          <a:p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General review : 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개요 또는 어떤 개념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기법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현상의 역사적인 조사를 제공하는 논문을 포함하여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>
                <a:latin typeface="맑은 고딕" pitchFamily="50" charset="-127"/>
                <a:ea typeface="맑은 고딕" pitchFamily="50" charset="-127"/>
              </a:rPr>
              <a:t>논변적이기보다 좀더 서술적이고 교육적임</a:t>
            </a:r>
          </a:p>
        </p:txBody>
      </p:sp>
      <p:cxnSp>
        <p:nvCxnSpPr>
          <p:cNvPr id="14" name="직선 연결선 13"/>
          <p:cNvCxnSpPr/>
          <p:nvPr/>
        </p:nvCxnSpPr>
        <p:spPr bwMode="auto">
          <a:xfrm>
            <a:off x="1547664" y="1268760"/>
            <a:ext cx="108012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" name="직선 연결선 14"/>
          <p:cNvCxnSpPr/>
          <p:nvPr/>
        </p:nvCxnSpPr>
        <p:spPr bwMode="auto">
          <a:xfrm>
            <a:off x="1547664" y="2420888"/>
            <a:ext cx="1224136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" name="직선 연결선 19"/>
          <p:cNvCxnSpPr/>
          <p:nvPr/>
        </p:nvCxnSpPr>
        <p:spPr bwMode="auto">
          <a:xfrm>
            <a:off x="1547664" y="3429000"/>
            <a:ext cx="1224136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1" name="직선 연결선 20"/>
          <p:cNvCxnSpPr/>
          <p:nvPr/>
        </p:nvCxnSpPr>
        <p:spPr bwMode="auto">
          <a:xfrm>
            <a:off x="1476030" y="5589240"/>
            <a:ext cx="1224136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8526764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190" y="764703"/>
            <a:ext cx="7978290" cy="5328593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080" name="Rectangle 17"/>
          <p:cNvSpPr>
            <a:spLocks noChangeArrowheads="1"/>
          </p:cNvSpPr>
          <p:nvPr/>
        </p:nvSpPr>
        <p:spPr bwMode="auto">
          <a:xfrm>
            <a:off x="3419995" y="-15875"/>
            <a:ext cx="4824413" cy="587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2800" dirty="0" smtClean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My Account</a:t>
            </a:r>
            <a:endParaRPr lang="en-US" altLang="ko-KR" sz="2800" dirty="0">
              <a:solidFill>
                <a:srgbClr val="008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모서리가 둥근 직사각형 19"/>
          <p:cNvSpPr/>
          <p:nvPr/>
        </p:nvSpPr>
        <p:spPr bwMode="auto">
          <a:xfrm>
            <a:off x="1630" y="3717032"/>
            <a:ext cx="3096344" cy="3024336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* Details :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개인 정보 수정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* Access :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기사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챕터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추가 구매 항목 확인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* Redeem voucher :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트라이얼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무료 액세스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추가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컨텐츠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바우처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활성화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(access token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필요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* Alerts :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관심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아티클의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목차 알림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구독 뉴스레터 확인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Marked list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관심 저널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아티클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목록 확인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Searches :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검색 결과 기록 관리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모서리가 둥근 사각형 설명선 20"/>
          <p:cNvSpPr/>
          <p:nvPr/>
        </p:nvSpPr>
        <p:spPr bwMode="auto">
          <a:xfrm>
            <a:off x="3938526" y="1196753"/>
            <a:ext cx="4824536" cy="360040"/>
          </a:xfrm>
          <a:prstGeom prst="wedgeRoundRectCallout">
            <a:avLst>
              <a:gd name="adj1" fmla="val 2080"/>
              <a:gd name="adj2" fmla="val -119593"/>
              <a:gd name="adj3" fmla="val 16667"/>
            </a:avLst>
          </a:prstGeom>
          <a:solidFill>
            <a:srgbClr val="FFC000"/>
          </a:soli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로그인 후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등록한 </a:t>
            </a:r>
            <a:r>
              <a:rPr lang="ko-KR" altLang="en-US" sz="1200" dirty="0" err="1" smtClean="0">
                <a:latin typeface="맑은 고딕" pitchFamily="50" charset="-127"/>
                <a:ea typeface="맑은 고딕" pitchFamily="50" charset="-127"/>
              </a:rPr>
              <a:t>이메일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 또는 이름 클릭하여 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My account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로 이동</a:t>
            </a:r>
            <a:endParaRPr kumimoji="1" lang="ko-KR" altLang="en-US" sz="1200" i="0" u="none" strike="noStrike" cap="none" normalizeH="0" baseline="0" dirty="0" smtClean="0">
              <a:ln>
                <a:noFill/>
              </a:ln>
              <a:effectLst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161" y="2348880"/>
            <a:ext cx="2465126" cy="1001837"/>
          </a:xfrm>
          <a:prstGeom prst="rect">
            <a:avLst/>
          </a:prstGeom>
          <a:ln w="28575">
            <a:solidFill>
              <a:srgbClr val="FF0000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굽은 화살표 6"/>
          <p:cNvSpPr/>
          <p:nvPr/>
        </p:nvSpPr>
        <p:spPr bwMode="auto">
          <a:xfrm rot="5400000" flipH="1">
            <a:off x="7092623" y="3785559"/>
            <a:ext cx="1551082" cy="740879"/>
          </a:xfrm>
          <a:prstGeom prst="bentArrow">
            <a:avLst>
              <a:gd name="adj1" fmla="val 11336"/>
              <a:gd name="adj2" fmla="val 16999"/>
              <a:gd name="adj3" fmla="val 25000"/>
              <a:gd name="adj4" fmla="val 43750"/>
            </a:avLst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5233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0" name="Rectangle 17"/>
          <p:cNvSpPr>
            <a:spLocks noChangeArrowheads="1"/>
          </p:cNvSpPr>
          <p:nvPr/>
        </p:nvSpPr>
        <p:spPr bwMode="auto">
          <a:xfrm>
            <a:off x="3419995" y="-15875"/>
            <a:ext cx="4824413" cy="587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2800" dirty="0" smtClean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Emerald Resources</a:t>
            </a:r>
            <a:endParaRPr lang="en-US" altLang="ko-KR" sz="2800" dirty="0">
              <a:solidFill>
                <a:srgbClr val="008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08720"/>
            <a:ext cx="8505775" cy="5077819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모서리가 둥근 직사각형 8"/>
          <p:cNvSpPr/>
          <p:nvPr/>
        </p:nvSpPr>
        <p:spPr bwMode="auto">
          <a:xfrm>
            <a:off x="395536" y="2924944"/>
            <a:ext cx="5616624" cy="3528392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indent="-342900"/>
            <a:r>
              <a:rPr lang="en-US" altLang="ko-KR" sz="1600" dirty="0" smtClean="0">
                <a:solidFill>
                  <a:srgbClr val="00B050"/>
                </a:solidFill>
                <a:latin typeface="맑은 고딕" pitchFamily="50" charset="-127"/>
                <a:ea typeface="맑은 고딕" pitchFamily="50" charset="-127"/>
              </a:rPr>
              <a:t>&lt;Emerald Resources&gt;</a:t>
            </a:r>
          </a:p>
          <a:p>
            <a:pPr marL="342900" indent="-342900"/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  <a:hlinkClick r:id="rId3"/>
              </a:rPr>
              <a:t>http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  <a:hlinkClick r:id="rId3"/>
              </a:rPr>
              <a:t>://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  <a:hlinkClick r:id="rId3"/>
              </a:rPr>
              <a:t>www.emeraldgrouppublishing.com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에서 제공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indent="-342900"/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Research Zone</a:t>
            </a:r>
          </a:p>
          <a:p>
            <a:pPr marL="342900" indent="-342900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세계 여러 곳의 연구자를 위한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resource</a:t>
            </a:r>
          </a:p>
          <a:p>
            <a:pPr marL="342900" indent="-342900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* Learning Zone</a:t>
            </a:r>
          </a:p>
          <a:p>
            <a:pPr marL="342900" indent="-342900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- MBAs,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학위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임원 코스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business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관련 주제를 학습하기 위한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Resource</a:t>
            </a:r>
          </a:p>
          <a:p>
            <a:pPr marL="342900" indent="-342900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문헌 서명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매니지먼트 기사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Podcasts</a:t>
            </a:r>
          </a:p>
          <a:p>
            <a:pPr marL="342900" indent="-342900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* Teaching Zone</a:t>
            </a:r>
          </a:p>
          <a:p>
            <a:pPr marL="342900" indent="-342900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- Business &amp; management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분야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teaching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을 위한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resource</a:t>
            </a:r>
          </a:p>
          <a:p>
            <a:pPr marL="342900" indent="-342900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- 2001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년부터 현재까지의 중요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Case Study</a:t>
            </a:r>
          </a:p>
          <a:p>
            <a:pPr marL="342900" indent="-342900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유명인사 인터뷰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도서 리뷰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  <a:p>
            <a:pPr marL="342900" indent="-342900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* Multimedia Zone</a:t>
            </a:r>
          </a:p>
          <a:p>
            <a:pPr marL="342900" indent="-342900"/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초록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전문가 인터뷰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에디터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저자 인터뷰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Emerald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상품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서비스에 대한 소개를 동영상으로 제공</a:t>
            </a:r>
          </a:p>
        </p:txBody>
      </p:sp>
      <p:sp>
        <p:nvSpPr>
          <p:cNvPr id="10" name="모서리가 둥근 직사각형 9"/>
          <p:cNvSpPr/>
          <p:nvPr/>
        </p:nvSpPr>
        <p:spPr bwMode="auto">
          <a:xfrm>
            <a:off x="7524328" y="2060848"/>
            <a:ext cx="1071570" cy="1008112"/>
          </a:xfrm>
          <a:prstGeom prst="roundRect">
            <a:avLst/>
          </a:prstGeom>
          <a:noFill/>
          <a:ln w="381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</a:endParaRPr>
          </a:p>
        </p:txBody>
      </p:sp>
      <p:cxnSp>
        <p:nvCxnSpPr>
          <p:cNvPr id="11" name="직선 화살표 연결선 10"/>
          <p:cNvCxnSpPr/>
          <p:nvPr/>
        </p:nvCxnSpPr>
        <p:spPr bwMode="auto">
          <a:xfrm flipH="1">
            <a:off x="6012160" y="2996952"/>
            <a:ext cx="1512168" cy="36004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38475151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80728"/>
            <a:ext cx="8290892" cy="5380620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Rectangle 17"/>
          <p:cNvSpPr>
            <a:spLocks noChangeArrowheads="1"/>
          </p:cNvSpPr>
          <p:nvPr/>
        </p:nvSpPr>
        <p:spPr bwMode="auto">
          <a:xfrm>
            <a:off x="3419995" y="-15875"/>
            <a:ext cx="5724005" cy="587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2000" dirty="0" smtClean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Emerald Resources: </a:t>
            </a:r>
            <a:r>
              <a:rPr lang="en-US" altLang="ko-KR" sz="2800" dirty="0" smtClean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Teaching Zone </a:t>
            </a:r>
            <a:endParaRPr lang="en-US" altLang="ko-KR" sz="2800" dirty="0">
              <a:solidFill>
                <a:srgbClr val="008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모서리가 둥근 사각형 설명선 5"/>
          <p:cNvSpPr/>
          <p:nvPr/>
        </p:nvSpPr>
        <p:spPr bwMode="auto">
          <a:xfrm>
            <a:off x="5652120" y="2636912"/>
            <a:ext cx="3168352" cy="852519"/>
          </a:xfrm>
          <a:prstGeom prst="wedgeRoundRectCallout">
            <a:avLst>
              <a:gd name="adj1" fmla="val -38141"/>
              <a:gd name="adj2" fmla="val 81490"/>
              <a:gd name="adj3" fmla="val 16667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* Case Studies Collections</a:t>
            </a:r>
          </a:p>
          <a:p>
            <a:pPr>
              <a:defRPr/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경영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&amp;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관리 이슈의 실례로 사용하기에 학습과 교수에 적합한 자료 제공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모서리가 둥근 사각형 설명선 6"/>
          <p:cNvSpPr/>
          <p:nvPr/>
        </p:nvSpPr>
        <p:spPr bwMode="auto">
          <a:xfrm>
            <a:off x="408061" y="5445224"/>
            <a:ext cx="3227835" cy="576064"/>
          </a:xfrm>
          <a:prstGeom prst="wedgeRoundRectCallout">
            <a:avLst>
              <a:gd name="adj1" fmla="val 29078"/>
              <a:gd name="adj2" fmla="val -153310"/>
              <a:gd name="adj3" fmla="val 16667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* Issue in Education</a:t>
            </a:r>
          </a:p>
          <a:p>
            <a:pPr>
              <a:defRPr/>
            </a:pP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교육분야에 최신 </a:t>
            </a:r>
            <a:r>
              <a:rPr lang="ko-KR" altLang="en-US" sz="1400" dirty="0" err="1" smtClean="0">
                <a:latin typeface="맑은 고딕" pitchFamily="50" charset="-127"/>
                <a:ea typeface="맑은 고딕" pitchFamily="50" charset="-127"/>
              </a:rPr>
              <a:t>핫토픽과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인물 소개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모서리가 둥근 사각형 설명선 7"/>
          <p:cNvSpPr/>
          <p:nvPr/>
        </p:nvSpPr>
        <p:spPr bwMode="auto">
          <a:xfrm>
            <a:off x="421678" y="2636912"/>
            <a:ext cx="2926185" cy="858966"/>
          </a:xfrm>
          <a:prstGeom prst="wedgeRoundRectCallout">
            <a:avLst>
              <a:gd name="adj1" fmla="val 40752"/>
              <a:gd name="adj2" fmla="val 80148"/>
              <a:gd name="adj3" fmla="val 16667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* Teaching Insights</a:t>
            </a:r>
          </a:p>
          <a:p>
            <a:pPr>
              <a:defRPr/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강의 계획서 작성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강의 진행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강의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&amp;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지도 수행에 관한 팁 제공</a:t>
            </a: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745506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7"/>
          <p:cNvSpPr>
            <a:spLocks noChangeArrowheads="1"/>
          </p:cNvSpPr>
          <p:nvPr/>
        </p:nvSpPr>
        <p:spPr bwMode="auto">
          <a:xfrm>
            <a:off x="3563888" y="-15875"/>
            <a:ext cx="5544493" cy="587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2000" dirty="0" smtClean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Emerald Resources: </a:t>
            </a:r>
            <a:r>
              <a:rPr lang="en-US" altLang="ko-KR" sz="2800" dirty="0" smtClean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Multimedia Zone </a:t>
            </a:r>
            <a:endParaRPr lang="en-US" altLang="ko-KR" sz="2800" dirty="0">
              <a:solidFill>
                <a:srgbClr val="008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64704"/>
            <a:ext cx="7704856" cy="5760640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모서리가 둥근 직사각형 6"/>
          <p:cNvSpPr/>
          <p:nvPr/>
        </p:nvSpPr>
        <p:spPr bwMode="auto">
          <a:xfrm>
            <a:off x="4860032" y="4810832"/>
            <a:ext cx="4000528" cy="1714512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* Multimedia </a:t>
            </a:r>
            <a:r>
              <a:rPr lang="en-US" altLang="ko-KR" sz="140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Zone</a:t>
            </a:r>
          </a:p>
          <a:p>
            <a:pPr>
              <a:defRPr/>
            </a:pP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저자가 </a:t>
            </a:r>
            <a:r>
              <a:rPr lang="ko-KR" altLang="en-US" sz="140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직접 자신의 </a:t>
            </a:r>
            <a:r>
              <a:rPr lang="ko-KR" altLang="en-US" sz="1400" dirty="0" err="1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아티클에</a:t>
            </a:r>
            <a:r>
              <a:rPr lang="ko-KR" altLang="en-US" sz="140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대해 설명하거나</a:t>
            </a:r>
            <a:r>
              <a:rPr lang="en-US" altLang="ko-KR" sz="140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인터뷰 형식으로 </a:t>
            </a:r>
            <a:r>
              <a:rPr lang="ko-KR" altLang="en-US" sz="1400" dirty="0" err="1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아티클에</a:t>
            </a:r>
            <a:r>
              <a:rPr lang="ko-KR" altLang="en-US" sz="140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대해 논의된 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질의 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&amp; 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응답을 </a:t>
            </a:r>
            <a:r>
              <a:rPr lang="ko-KR" altLang="en-US" sz="140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동영상으로 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제공</a:t>
            </a:r>
            <a:endParaRPr lang="en-US" altLang="ko-KR" sz="1400" dirty="0" smtClean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이 외에 전문가 인터뷰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에디터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저자 인터뷰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, Emerald 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상품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서비스에 대한 소개도 동영상으로 제공</a:t>
            </a:r>
            <a:endParaRPr lang="en-US" altLang="ko-KR" sz="1400" dirty="0" smtClean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직사각형 1"/>
          <p:cNvSpPr/>
          <p:nvPr/>
        </p:nvSpPr>
        <p:spPr bwMode="auto">
          <a:xfrm>
            <a:off x="539552" y="5157192"/>
            <a:ext cx="1296144" cy="1296144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601018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7"/>
          <p:cNvSpPr>
            <a:spLocks noChangeArrowheads="1"/>
          </p:cNvSpPr>
          <p:nvPr/>
        </p:nvSpPr>
        <p:spPr bwMode="auto">
          <a:xfrm>
            <a:off x="3563888" y="-15875"/>
            <a:ext cx="5544493" cy="587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2000" dirty="0" smtClean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Emerald Resources: </a:t>
            </a:r>
            <a:r>
              <a:rPr lang="en-US" altLang="ko-KR" sz="2800" dirty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For </a:t>
            </a:r>
            <a:r>
              <a:rPr lang="en-US" altLang="ko-KR" sz="2800" dirty="0" smtClean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Authors</a:t>
            </a:r>
            <a:endParaRPr lang="en-US" altLang="ko-KR" sz="2800" dirty="0">
              <a:solidFill>
                <a:srgbClr val="008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64705"/>
            <a:ext cx="8136904" cy="5904656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 bwMode="auto">
          <a:xfrm>
            <a:off x="467544" y="3645024"/>
            <a:ext cx="1296144" cy="1584176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9" name="모서리가 둥근 사각형 설명선 8"/>
          <p:cNvSpPr/>
          <p:nvPr/>
        </p:nvSpPr>
        <p:spPr bwMode="auto">
          <a:xfrm>
            <a:off x="6143636" y="2348880"/>
            <a:ext cx="2143140" cy="642942"/>
          </a:xfrm>
          <a:prstGeom prst="wedgeRoundRectCallout">
            <a:avLst>
              <a:gd name="adj1" fmla="val -38141"/>
              <a:gd name="adj2" fmla="val 81490"/>
              <a:gd name="adj3" fmla="val 16667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* Writing for Emerald </a:t>
            </a:r>
          </a:p>
          <a:p>
            <a:pPr>
              <a:defRPr/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투고 절차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방법 안내</a:t>
            </a:r>
          </a:p>
        </p:txBody>
      </p:sp>
      <p:sp>
        <p:nvSpPr>
          <p:cNvPr id="10" name="모서리가 둥근 사각형 설명선 9"/>
          <p:cNvSpPr/>
          <p:nvPr/>
        </p:nvSpPr>
        <p:spPr bwMode="auto">
          <a:xfrm>
            <a:off x="4385986" y="5227145"/>
            <a:ext cx="4002438" cy="1071570"/>
          </a:xfrm>
          <a:prstGeom prst="wedgeRoundRectCallout">
            <a:avLst>
              <a:gd name="adj1" fmla="val -64304"/>
              <a:gd name="adj2" fmla="val -64219"/>
              <a:gd name="adj3" fmla="val 16667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* Guides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to Getting Published</a:t>
            </a:r>
          </a:p>
          <a:p>
            <a:pPr>
              <a:defRPr/>
            </a:pP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투고를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위한 안내 자료 등이 포함</a:t>
            </a:r>
          </a:p>
          <a:p>
            <a:pPr>
              <a:defRPr/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- GGP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(Guide to Getting Published)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세션의 비디오 영상의 다운로드 제공함</a:t>
            </a:r>
          </a:p>
        </p:txBody>
      </p:sp>
    </p:spTree>
    <p:extLst>
      <p:ext uri="{BB962C8B-B14F-4D97-AF65-F5344CB8AC3E}">
        <p14:creationId xmlns:p14="http://schemas.microsoft.com/office/powerpoint/2010/main" val="7473380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7"/>
          <p:cNvSpPr>
            <a:spLocks noChangeArrowheads="1"/>
          </p:cNvSpPr>
          <p:nvPr/>
        </p:nvSpPr>
        <p:spPr bwMode="auto">
          <a:xfrm>
            <a:off x="3563888" y="-15875"/>
            <a:ext cx="5544493" cy="587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2800" dirty="0" smtClean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Mobile Pairing (1)</a:t>
            </a:r>
            <a:endParaRPr lang="en-US" altLang="ko-KR" sz="2800" dirty="0">
              <a:solidFill>
                <a:srgbClr val="008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4"/>
            <a:ext cx="7969250" cy="3956050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1" name="직사각형 10"/>
          <p:cNvSpPr/>
          <p:nvPr/>
        </p:nvSpPr>
        <p:spPr bwMode="auto">
          <a:xfrm>
            <a:off x="3491879" y="3968457"/>
            <a:ext cx="1440160" cy="576064"/>
          </a:xfrm>
          <a:prstGeom prst="rect">
            <a:avLst/>
          </a:prstGeom>
          <a:noFill/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2" name="직사각형 11"/>
          <p:cNvSpPr/>
          <p:nvPr/>
        </p:nvSpPr>
        <p:spPr bwMode="auto">
          <a:xfrm>
            <a:off x="7092279" y="793779"/>
            <a:ext cx="648073" cy="249833"/>
          </a:xfrm>
          <a:prstGeom prst="rect">
            <a:avLst/>
          </a:prstGeom>
          <a:noFill/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0" y="4668691"/>
            <a:ext cx="4000528" cy="1714512"/>
          </a:xfrm>
          <a:prstGeom prst="round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ko-KR" altLang="en-US" sz="1400" dirty="0" err="1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모바일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err="1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페어링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방법 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1 (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자동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defRPr/>
            </a:pPr>
            <a:r>
              <a:rPr lang="ko-KR" altLang="en-US" sz="1400" dirty="0" err="1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모바일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기기가 기관의 무선 </a:t>
            </a:r>
            <a:r>
              <a:rPr lang="ko-KR" altLang="en-US" sz="1400" dirty="0" err="1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네트웍을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통해 인터넷에 연결되어있을 경우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사용자의 개인계정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(My account)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에 액세스하면 자동으로 </a:t>
            </a:r>
            <a:r>
              <a:rPr lang="ko-KR" altLang="en-US" sz="1400" dirty="0" err="1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페어링됩니다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단 사용자가 기관의 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IP 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범위 내 </a:t>
            </a:r>
            <a:r>
              <a:rPr lang="ko-KR" altLang="en-US" sz="1400" dirty="0" err="1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있어야합니다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cxnSp>
        <p:nvCxnSpPr>
          <p:cNvPr id="3" name="직선 화살표 연결선 2"/>
          <p:cNvCxnSpPr/>
          <p:nvPr/>
        </p:nvCxnSpPr>
        <p:spPr bwMode="auto">
          <a:xfrm flipH="1">
            <a:off x="4932039" y="1043612"/>
            <a:ext cx="2160240" cy="288664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000FF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4" name="모서리가 둥근 직사각형 13"/>
          <p:cNvSpPr/>
          <p:nvPr/>
        </p:nvSpPr>
        <p:spPr bwMode="auto">
          <a:xfrm>
            <a:off x="4236145" y="4668691"/>
            <a:ext cx="4656335" cy="1714512"/>
          </a:xfrm>
          <a:prstGeom prst="round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ko-KR" altLang="en-US" sz="1400" dirty="0" err="1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모바일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err="1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페어링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방법 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2 (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수동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defRPr/>
            </a:pP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A. Emerald 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연구플랫폼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(Emeraldinshight.com)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에 접속하여 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Paring code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확</a:t>
            </a:r>
            <a:r>
              <a:rPr lang="ko-KR" altLang="en-US" sz="140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인</a:t>
            </a:r>
            <a:endParaRPr lang="en-US" altLang="ko-KR" sz="1400" dirty="0" smtClean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B. </a:t>
            </a:r>
            <a:r>
              <a:rPr lang="ko-KR" altLang="en-US" sz="1400" dirty="0" err="1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모바일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기기를 통해 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My account -&gt; Pair Device 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메뉴에서 </a:t>
            </a:r>
            <a:r>
              <a:rPr lang="en-US" altLang="ko-KR" sz="140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Paring code</a:t>
            </a:r>
            <a:r>
              <a:rPr lang="ko-KR" altLang="en-US" sz="140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등록하여 수동으로 </a:t>
            </a:r>
            <a:r>
              <a:rPr lang="ko-KR" altLang="en-US" sz="1400" dirty="0" err="1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페어링</a:t>
            </a:r>
            <a:endParaRPr lang="en-US" altLang="ko-KR" sz="1400" dirty="0" smtClean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다음 슬라이드에 자세히 안내함</a:t>
            </a:r>
            <a:endParaRPr lang="en-US" altLang="ko-KR" sz="1400" dirty="0" smtClean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7"/>
          <p:cNvSpPr>
            <a:spLocks noChangeArrowheads="1"/>
          </p:cNvSpPr>
          <p:nvPr/>
        </p:nvSpPr>
        <p:spPr bwMode="auto">
          <a:xfrm>
            <a:off x="3563888" y="-15875"/>
            <a:ext cx="5544493" cy="587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sz="2800" dirty="0" smtClean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Mobile Pairing (2)</a:t>
            </a:r>
            <a:endParaRPr lang="en-US" altLang="ko-KR" sz="2800" dirty="0">
              <a:solidFill>
                <a:srgbClr val="008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533" y="910939"/>
            <a:ext cx="2015285" cy="3516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773" y="920242"/>
            <a:ext cx="2008699" cy="3516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69" y="878009"/>
            <a:ext cx="1988941" cy="3549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609" y="878009"/>
            <a:ext cx="2015285" cy="3536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직사각형 16"/>
          <p:cNvSpPr/>
          <p:nvPr/>
        </p:nvSpPr>
        <p:spPr bwMode="auto">
          <a:xfrm>
            <a:off x="308622" y="4126604"/>
            <a:ext cx="1887114" cy="238500"/>
          </a:xfrm>
          <a:prstGeom prst="rect">
            <a:avLst/>
          </a:prstGeom>
          <a:noFill/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18" name="직사각형 17"/>
          <p:cNvSpPr/>
          <p:nvPr/>
        </p:nvSpPr>
        <p:spPr bwMode="auto">
          <a:xfrm>
            <a:off x="4644008" y="3550540"/>
            <a:ext cx="1887114" cy="238500"/>
          </a:xfrm>
          <a:prstGeom prst="rect">
            <a:avLst/>
          </a:prstGeom>
          <a:noFill/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474" y="2924944"/>
            <a:ext cx="2110160" cy="3691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직사각형 18"/>
          <p:cNvSpPr/>
          <p:nvPr/>
        </p:nvSpPr>
        <p:spPr bwMode="auto">
          <a:xfrm>
            <a:off x="6099226" y="3861048"/>
            <a:ext cx="2075408" cy="720080"/>
          </a:xfrm>
          <a:prstGeom prst="rect">
            <a:avLst/>
          </a:prstGeom>
          <a:noFill/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돋움" pitchFamily="50" charset="-127"/>
              <a:ea typeface="돋움" pitchFamily="50" charset="-127"/>
            </a:endParaRPr>
          </a:p>
        </p:txBody>
      </p:sp>
      <p:cxnSp>
        <p:nvCxnSpPr>
          <p:cNvPr id="4" name="직선 화살표 연결선 3"/>
          <p:cNvCxnSpPr/>
          <p:nvPr/>
        </p:nvCxnSpPr>
        <p:spPr bwMode="auto">
          <a:xfrm flipV="1">
            <a:off x="2195736" y="3284984"/>
            <a:ext cx="255873" cy="84162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2" name="직선 화살표 연결선 21"/>
          <p:cNvCxnSpPr/>
          <p:nvPr/>
        </p:nvCxnSpPr>
        <p:spPr bwMode="auto">
          <a:xfrm>
            <a:off x="4355976" y="3140968"/>
            <a:ext cx="648072" cy="40957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5" name="직선 화살표 연결선 24"/>
          <p:cNvCxnSpPr/>
          <p:nvPr/>
        </p:nvCxnSpPr>
        <p:spPr bwMode="auto">
          <a:xfrm flipV="1">
            <a:off x="5436096" y="1628800"/>
            <a:ext cx="1683458" cy="187220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8" name="직선 화살표 연결선 27"/>
          <p:cNvCxnSpPr/>
          <p:nvPr/>
        </p:nvCxnSpPr>
        <p:spPr bwMode="auto">
          <a:xfrm flipH="1">
            <a:off x="7884368" y="1844824"/>
            <a:ext cx="504056" cy="201622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2" name="모서리가 둥근 직사각형 31"/>
          <p:cNvSpPr/>
          <p:nvPr/>
        </p:nvSpPr>
        <p:spPr bwMode="auto">
          <a:xfrm>
            <a:off x="308622" y="4869160"/>
            <a:ext cx="5559521" cy="1746846"/>
          </a:xfrm>
          <a:prstGeom prst="round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ko-KR" altLang="en-US" sz="1400" dirty="0" err="1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모바일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err="1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페어링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방법 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2 (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수동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defRPr/>
            </a:pPr>
            <a:r>
              <a:rPr lang="ko-KR" altLang="en-US" sz="1400" dirty="0" err="1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모바일기기에서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  <a:hlinkClick r:id="rId7"/>
              </a:rPr>
              <a:t>http://www.emeraldinsight.com/?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  <a:hlinkClick r:id="rId7"/>
              </a:rPr>
              <a:t>mobileui=1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에 접속 후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위 방법대로 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pairing code 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등록</a:t>
            </a:r>
            <a:endParaRPr lang="en-US" altLang="ko-KR" sz="1400" dirty="0" smtClean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endParaRPr lang="en-US" altLang="ko-KR" sz="1400" dirty="0" smtClean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이제 기관 외부에서도 내 </a:t>
            </a:r>
            <a:r>
              <a:rPr lang="ko-KR" altLang="en-US" sz="1400" dirty="0" err="1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모바일기기를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이용해 우리 기관의 구독 </a:t>
            </a:r>
            <a:r>
              <a:rPr lang="ko-KR" altLang="en-US" sz="1400" dirty="0" err="1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컨텐츠를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이용할 수 있습니다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defRPr/>
            </a:pP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단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, pairing code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는 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180</a:t>
            </a:r>
            <a:r>
              <a:rPr lang="ko-KR" altLang="en-US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일 간 유효합니다</a:t>
            </a:r>
            <a:r>
              <a:rPr lang="en-US" altLang="ko-KR" sz="140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07714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1763713" y="2060575"/>
            <a:ext cx="5562600" cy="212365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6000" dirty="0" smtClean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Thank you!</a:t>
            </a:r>
          </a:p>
          <a:p>
            <a:pPr algn="ctr">
              <a:spcBef>
                <a:spcPct val="50000"/>
              </a:spcBef>
            </a:pPr>
            <a:r>
              <a:rPr lang="en-US" altLang="ko-KR" sz="2400" dirty="0" smtClean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www.ebsco.co.kr</a:t>
            </a:r>
            <a:endParaRPr lang="en-US" altLang="ko-KR" sz="2400" dirty="0">
              <a:solidFill>
                <a:srgbClr val="008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>
              <a:spcBef>
                <a:spcPct val="50000"/>
              </a:spcBef>
            </a:pPr>
            <a:r>
              <a:rPr lang="en-US" altLang="ko-KR" sz="2400" dirty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Tel : </a:t>
            </a:r>
            <a:r>
              <a:rPr lang="en-US" altLang="ko-KR" sz="2400" dirty="0" smtClean="0">
                <a:solidFill>
                  <a:srgbClr val="008000"/>
                </a:solidFill>
                <a:latin typeface="맑은 고딕" pitchFamily="50" charset="-127"/>
                <a:ea typeface="맑은 고딕" pitchFamily="50" charset="-127"/>
              </a:rPr>
              <a:t>02-598-2571</a:t>
            </a:r>
            <a:endParaRPr lang="en-US" altLang="ko-KR" sz="2400" dirty="0">
              <a:solidFill>
                <a:srgbClr val="008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604" name="Rectangle 22"/>
          <p:cNvSpPr>
            <a:spLocks noChangeArrowheads="1"/>
          </p:cNvSpPr>
          <p:nvPr/>
        </p:nvSpPr>
        <p:spPr bwMode="auto">
          <a:xfrm>
            <a:off x="6732588" y="5902325"/>
            <a:ext cx="1903412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>
              <a:lnSpc>
                <a:spcPct val="80000"/>
              </a:lnSpc>
              <a:spcBef>
                <a:spcPct val="20000"/>
              </a:spcBef>
            </a:pP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EBSCO KOREA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돋움" pitchFamily="50" charset="-127"/>
            <a:ea typeface="돋움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돋움" pitchFamily="50" charset="-127"/>
            <a:ea typeface="돋움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Cliff</Template>
  <TotalTime>2908</TotalTime>
  <Words>1074</Words>
  <Application>Microsoft Office PowerPoint</Application>
  <PresentationFormat>화면 슬라이드 쇼(4:3)</PresentationFormat>
  <Paragraphs>143</Paragraphs>
  <Slides>17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18" baseType="lpstr">
      <vt:lpstr>기본 디자인</vt:lpstr>
      <vt:lpstr>Emerald eJournals http://www.emeraldinsight.com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EBSCO Korea,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Claude</dc:creator>
  <cp:lastModifiedBy>Brenda Kim</cp:lastModifiedBy>
  <cp:revision>296</cp:revision>
  <dcterms:created xsi:type="dcterms:W3CDTF">2005-11-21T04:42:26Z</dcterms:created>
  <dcterms:modified xsi:type="dcterms:W3CDTF">2016-02-25T05:07:49Z</dcterms:modified>
</cp:coreProperties>
</file>