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324" r:id="rId2"/>
    <p:sldId id="328" r:id="rId3"/>
    <p:sldId id="288" r:id="rId4"/>
    <p:sldId id="306" r:id="rId5"/>
    <p:sldId id="296" r:id="rId6"/>
    <p:sldId id="292" r:id="rId7"/>
    <p:sldId id="293" r:id="rId8"/>
    <p:sldId id="294" r:id="rId9"/>
    <p:sldId id="295" r:id="rId10"/>
    <p:sldId id="290" r:id="rId11"/>
    <p:sldId id="297" r:id="rId12"/>
    <p:sldId id="298" r:id="rId13"/>
    <p:sldId id="299" r:id="rId14"/>
    <p:sldId id="300" r:id="rId15"/>
    <p:sldId id="301" r:id="rId16"/>
    <p:sldId id="302" r:id="rId17"/>
    <p:sldId id="331" r:id="rId18"/>
    <p:sldId id="329" r:id="rId19"/>
    <p:sldId id="318" r:id="rId20"/>
    <p:sldId id="314" r:id="rId21"/>
    <p:sldId id="310" r:id="rId22"/>
    <p:sldId id="307" r:id="rId23"/>
    <p:sldId id="321" r:id="rId24"/>
    <p:sldId id="330" r:id="rId25"/>
  </p:sldIdLst>
  <p:sldSz cx="9144000" cy="6858000" type="screen4x3"/>
  <p:notesSz cx="6797675" cy="9928225"/>
  <p:embeddedFontLst>
    <p:embeddedFont>
      <p:font typeface="맑은 고딕" pitchFamily="50" charset="-127"/>
      <p:regular r:id="rId28"/>
      <p:bold r:id="rId29"/>
    </p:embeddedFont>
    <p:embeddedFont>
      <p:font typeface="나눔고딕" pitchFamily="50" charset="-127"/>
      <p:regular r:id="rId30"/>
      <p:bold r:id="rId31"/>
    </p:embeddedFont>
    <p:embeddedFont>
      <p:font typeface="Comic Sans MS" pitchFamily="66" charset="0"/>
      <p:regular r:id="rId32"/>
      <p:bold r:id="rId33"/>
    </p:embeddedFont>
    <p:embeddedFont>
      <p:font typeface="Calibri" pitchFamily="34" charset="0"/>
      <p:regular r:id="rId34"/>
      <p:bold r:id="rId35"/>
      <p:italic r:id="rId36"/>
      <p:boldItalic r:id="rId3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B9BBC8"/>
    <a:srgbClr val="404653"/>
    <a:srgbClr val="FCFCFC"/>
    <a:srgbClr val="81A3B7"/>
    <a:srgbClr val="8EA9C0"/>
    <a:srgbClr val="8EACBF"/>
    <a:srgbClr val="A7C4FF"/>
    <a:srgbClr val="6699FF"/>
    <a:srgbClr val="CC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707" autoAdjust="0"/>
    <p:restoredTop sz="98264" autoAdjust="0"/>
  </p:normalViewPr>
  <p:slideViewPr>
    <p:cSldViewPr snapToGrid="0">
      <p:cViewPr varScale="1">
        <p:scale>
          <a:sx n="112" d="100"/>
          <a:sy n="112" d="100"/>
        </p:scale>
        <p:origin x="-2232" y="-78"/>
      </p:cViewPr>
      <p:guideLst>
        <p:guide orient="horz" pos="1173"/>
        <p:guide orient="horz" pos="278"/>
        <p:guide orient="horz" pos="848"/>
        <p:guide orient="horz" pos="3460"/>
        <p:guide orient="horz" pos="3866"/>
        <p:guide orient="horz" pos="1349"/>
        <p:guide orient="horz" pos="1641"/>
        <p:guide pos="230"/>
        <p:guide pos="1562"/>
        <p:guide pos="900"/>
        <p:guide pos="1233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2334"/>
    </p:cViewPr>
  </p:sorterViewPr>
  <p:notesViewPr>
    <p:cSldViewPr snapToGrid="0" showGuides="1">
      <p:cViewPr varScale="1">
        <p:scale>
          <a:sx n="52" d="100"/>
          <a:sy n="52" d="100"/>
        </p:scale>
        <p:origin x="-2628" y="-90"/>
      </p:cViewPr>
      <p:guideLst>
        <p:guide orient="horz" pos="3127"/>
        <p:guide pos="2141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18.xml"/><Relationship Id="rId2" Type="http://schemas.openxmlformats.org/officeDocument/2006/relationships/slide" Target="slides/slide2.xml"/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7F23D9-DF40-4811-9C78-A2E2A32398DD}" type="datetimeFigureOut">
              <a:rPr lang="ko-KR" altLang="en-US" smtClean="0"/>
              <a:pPr/>
              <a:t>2014-03-28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D6E7B0-61C4-474B-96F1-99E4547EAD7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91599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AF6795-A612-454E-AF7A-9192B1BEBB13}" type="datetimeFigureOut">
              <a:rPr lang="ko-KR" altLang="en-US" smtClean="0"/>
              <a:pPr/>
              <a:t>2014-03-28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A51D67-0C14-4576-BCC5-A508196B7B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87304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89200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2014-03-28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 userDrawn="1"/>
        </p:nvSpPr>
        <p:spPr>
          <a:xfrm>
            <a:off x="0" y="0"/>
            <a:ext cx="9144000" cy="441325"/>
          </a:xfrm>
          <a:prstGeom prst="rect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2014-03-28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4" name="그림 13" descr="학지사+뉴논문.png"/>
          <p:cNvPicPr>
            <a:picLocks noChangeAspect="1"/>
          </p:cNvPicPr>
          <p:nvPr userDrawn="1"/>
        </p:nvPicPr>
        <p:blipFill>
          <a:blip r:embed="rId2" cstate="print"/>
          <a:srcRect r="26907" b="55501"/>
          <a:stretch>
            <a:fillRect/>
          </a:stretch>
        </p:blipFill>
        <p:spPr>
          <a:xfrm>
            <a:off x="7981546" y="6639079"/>
            <a:ext cx="1116000" cy="133080"/>
          </a:xfrm>
          <a:prstGeom prst="rect">
            <a:avLst/>
          </a:prstGeom>
        </p:spPr>
      </p:pic>
      <p:sp>
        <p:nvSpPr>
          <p:cNvPr id="15" name="직사각형 14"/>
          <p:cNvSpPr/>
          <p:nvPr userDrawn="1"/>
        </p:nvSpPr>
        <p:spPr bwMode="blackWhite">
          <a:xfrm rot="10800000" flipV="1">
            <a:off x="7949861" y="6589540"/>
            <a:ext cx="1188000" cy="10800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eaLnBrk="0" hangingPunct="0"/>
            <a:endParaRPr lang="ko-KR" altLang="en-US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내용 개체 틀 2"/>
          <p:cNvSpPr txBox="1">
            <a:spLocks/>
          </p:cNvSpPr>
          <p:nvPr userDrawn="1"/>
        </p:nvSpPr>
        <p:spPr>
          <a:xfrm>
            <a:off x="0" y="1855257"/>
            <a:ext cx="2159732" cy="49942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D9D9D9">
                <a:alpha val="69804"/>
              </a:srgbClr>
            </a:solidFill>
            <a:prstDash val="solid"/>
            <a:headEnd/>
            <a:tailEnd/>
          </a:ln>
          <a:effectLst/>
        </p:spPr>
        <p:txBody>
          <a:bodyPr wrap="none" lIns="432000"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0" cap="none" spc="-15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263454" y="96375"/>
            <a:ext cx="448634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 spc="-30" dirty="0" err="1" smtClean="0">
                <a:solidFill>
                  <a:schemeClr val="bg1"/>
                </a:solidFill>
                <a:latin typeface="+mn-ea"/>
                <a:ea typeface="+mn-ea"/>
              </a:rPr>
              <a:t>뉴논문</a:t>
            </a:r>
            <a:r>
              <a:rPr lang="ko-KR" altLang="en-US" sz="900" b="1" spc="-30" dirty="0" smtClean="0">
                <a:solidFill>
                  <a:schemeClr val="bg1"/>
                </a:solidFill>
                <a:latin typeface="+mn-ea"/>
                <a:ea typeface="+mn-ea"/>
              </a:rPr>
              <a:t> 이용자매뉴얼</a:t>
            </a:r>
            <a:endParaRPr lang="en-US" altLang="ko-KR" sz="900" b="1" spc="-3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4" name="타원형 설명선 33"/>
          <p:cNvSpPr/>
          <p:nvPr userDrawn="1"/>
        </p:nvSpPr>
        <p:spPr>
          <a:xfrm flipH="1">
            <a:off x="1473559" y="116136"/>
            <a:ext cx="288000" cy="205597"/>
          </a:xfrm>
          <a:prstGeom prst="wedgeEllipseCallout">
            <a:avLst>
              <a:gd name="adj1" fmla="val 42102"/>
              <a:gd name="adj2" fmla="val 60864"/>
            </a:avLst>
          </a:prstGeom>
          <a:solidFill>
            <a:srgbClr val="FFFFFF"/>
          </a:solidFill>
          <a:ln w="38100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numCol="1" rtlCol="0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1" i="0" u="none" strike="noStrike" kern="0" cap="none" spc="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5" name="TextBox 34"/>
          <p:cNvSpPr txBox="1"/>
          <p:nvPr userDrawn="1"/>
        </p:nvSpPr>
        <p:spPr>
          <a:xfrm>
            <a:off x="1544972" y="148241"/>
            <a:ext cx="128240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PC</a:t>
            </a:r>
            <a:endParaRPr kumimoji="0" lang="en-US" altLang="ko-KR" sz="800" b="1" i="0" u="none" strike="noStrike" kern="0" cap="none" spc="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8" name="Text Box 36"/>
          <p:cNvSpPr txBox="1">
            <a:spLocks noChangeArrowheads="1"/>
          </p:cNvSpPr>
          <p:nvPr userDrawn="1"/>
        </p:nvSpPr>
        <p:spPr bwMode="auto">
          <a:xfrm>
            <a:off x="8485787" y="152529"/>
            <a:ext cx="417512" cy="1222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tIns="0" bIns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A0F396-4051-4E32-91B0-7D43B8F3AB78}" type="slidenum">
              <a:rPr kumimoji="0" lang="en-US" altLang="ko-KR" sz="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itchFamily="66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ko-KR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39" name="TextBox 15"/>
          <p:cNvSpPr txBox="1"/>
          <p:nvPr userDrawn="1"/>
        </p:nvSpPr>
        <p:spPr>
          <a:xfrm>
            <a:off x="8474432" y="152092"/>
            <a:ext cx="189154" cy="12311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itchFamily="66" charset="0"/>
              </a:rPr>
              <a:t>NO.</a:t>
            </a:r>
            <a:endParaRPr kumimoji="0" lang="ko-KR" altLang="en-US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40" name="TextBox 39"/>
          <p:cNvSpPr txBox="1"/>
          <p:nvPr userDrawn="1"/>
        </p:nvSpPr>
        <p:spPr>
          <a:xfrm>
            <a:off x="7959656" y="6420977"/>
            <a:ext cx="12351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900" b="0" spc="-3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www.newnonmun.com</a:t>
            </a:r>
            <a:endParaRPr lang="en-US" altLang="ko-KR" sz="900" b="0" spc="-3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 userDrawn="1"/>
        </p:nvSpPr>
        <p:spPr>
          <a:xfrm>
            <a:off x="0" y="0"/>
            <a:ext cx="9144000" cy="441325"/>
          </a:xfrm>
          <a:prstGeom prst="rect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2014-03-28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 userDrawn="1"/>
        </p:nvSpPr>
        <p:spPr bwMode="blackWhite">
          <a:xfrm rot="10800000" flipV="1">
            <a:off x="7949861" y="6589540"/>
            <a:ext cx="1188000" cy="10800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eaLnBrk="0" hangingPunct="0"/>
            <a:endParaRPr lang="ko-KR" altLang="en-US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내용 개체 틀 2"/>
          <p:cNvSpPr txBox="1">
            <a:spLocks/>
          </p:cNvSpPr>
          <p:nvPr userDrawn="1"/>
        </p:nvSpPr>
        <p:spPr>
          <a:xfrm>
            <a:off x="0" y="1855257"/>
            <a:ext cx="2159732" cy="49942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D9D9D9">
                <a:alpha val="69804"/>
              </a:srgbClr>
            </a:solidFill>
            <a:prstDash val="solid"/>
            <a:headEnd/>
            <a:tailEnd/>
          </a:ln>
          <a:effectLst/>
        </p:spPr>
        <p:txBody>
          <a:bodyPr wrap="none" lIns="432000"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0" cap="none" spc="-15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263454" y="96375"/>
            <a:ext cx="448634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 spc="-30" dirty="0" err="1" smtClean="0">
                <a:solidFill>
                  <a:schemeClr val="bg1"/>
                </a:solidFill>
                <a:latin typeface="+mn-ea"/>
                <a:ea typeface="+mn-ea"/>
              </a:rPr>
              <a:t>뉴논문</a:t>
            </a:r>
            <a:r>
              <a:rPr lang="ko-KR" altLang="en-US" sz="900" b="1" spc="-30" dirty="0" smtClean="0">
                <a:solidFill>
                  <a:schemeClr val="bg1"/>
                </a:solidFill>
                <a:latin typeface="+mn-ea"/>
                <a:ea typeface="+mn-ea"/>
              </a:rPr>
              <a:t> 이용자매뉴얼</a:t>
            </a:r>
            <a:endParaRPr lang="en-US" altLang="ko-KR" sz="900" b="1" spc="-3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9" name="Text Box 36"/>
          <p:cNvSpPr txBox="1">
            <a:spLocks noChangeArrowheads="1"/>
          </p:cNvSpPr>
          <p:nvPr userDrawn="1"/>
        </p:nvSpPr>
        <p:spPr bwMode="auto">
          <a:xfrm>
            <a:off x="8485787" y="152529"/>
            <a:ext cx="417512" cy="1222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tIns="0" bIns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A0F396-4051-4E32-91B0-7D43B8F3AB78}" type="slidenum">
              <a:rPr kumimoji="0" lang="en-US" altLang="ko-KR" sz="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itchFamily="66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ko-KR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30" name="TextBox 15"/>
          <p:cNvSpPr txBox="1"/>
          <p:nvPr userDrawn="1"/>
        </p:nvSpPr>
        <p:spPr>
          <a:xfrm>
            <a:off x="8474432" y="152092"/>
            <a:ext cx="189154" cy="12311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itchFamily="66" charset="0"/>
              </a:rPr>
              <a:t>NO.</a:t>
            </a:r>
            <a:endParaRPr kumimoji="0" lang="ko-KR" altLang="en-US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17" name="타원형 설명선 16"/>
          <p:cNvSpPr/>
          <p:nvPr userDrawn="1"/>
        </p:nvSpPr>
        <p:spPr>
          <a:xfrm flipH="1">
            <a:off x="1473559" y="116136"/>
            <a:ext cx="288000" cy="205597"/>
          </a:xfrm>
          <a:prstGeom prst="wedgeEllipseCallout">
            <a:avLst>
              <a:gd name="adj1" fmla="val 42102"/>
              <a:gd name="adj2" fmla="val 60864"/>
            </a:avLst>
          </a:prstGeom>
          <a:solidFill>
            <a:srgbClr val="FFFFFF"/>
          </a:solidFill>
          <a:ln w="38100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numCol="1" rtlCol="0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1" i="0" u="none" strike="noStrike" kern="0" cap="none" spc="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1484058" y="148241"/>
            <a:ext cx="250068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1" i="0" u="none" strike="noStrike" kern="0" cap="none" spc="-150" normalizeH="0" baseline="0" noProof="0" dirty="0" err="1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모바일</a:t>
            </a:r>
            <a:endParaRPr kumimoji="0" lang="en-US" altLang="ko-KR" sz="800" b="1" i="0" u="none" strike="noStrike" kern="0" cap="none" spc="-15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20" name="그림 19" descr="학지사+뉴논문.png"/>
          <p:cNvPicPr>
            <a:picLocks noChangeAspect="1"/>
          </p:cNvPicPr>
          <p:nvPr userDrawn="1"/>
        </p:nvPicPr>
        <p:blipFill>
          <a:blip r:embed="rId2" cstate="print"/>
          <a:srcRect r="26907" b="55501"/>
          <a:stretch>
            <a:fillRect/>
          </a:stretch>
        </p:blipFill>
        <p:spPr>
          <a:xfrm>
            <a:off x="7981546" y="6639079"/>
            <a:ext cx="1116000" cy="133080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7959656" y="6420977"/>
            <a:ext cx="12351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900" b="0" spc="-3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www.newnonmun.com</a:t>
            </a:r>
            <a:endParaRPr lang="en-US" altLang="ko-KR" sz="900" b="0" spc="-3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2014-03-28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직사각형 20"/>
          <p:cNvSpPr/>
          <p:nvPr userDrawn="1"/>
        </p:nvSpPr>
        <p:spPr bwMode="blackWhite">
          <a:xfrm rot="10800000" flipV="1">
            <a:off x="7949861" y="6589540"/>
            <a:ext cx="1188000" cy="10800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eaLnBrk="0" hangingPunct="0"/>
            <a:endParaRPr lang="ko-KR" altLang="en-US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0" y="0"/>
            <a:ext cx="9144000" cy="441325"/>
          </a:xfrm>
          <a:prstGeom prst="rect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263454" y="96375"/>
            <a:ext cx="448634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 spc="-30" dirty="0" err="1" smtClean="0">
                <a:solidFill>
                  <a:schemeClr val="bg1"/>
                </a:solidFill>
                <a:latin typeface="+mn-ea"/>
                <a:ea typeface="+mn-ea"/>
              </a:rPr>
              <a:t>뉴논문</a:t>
            </a:r>
            <a:r>
              <a:rPr lang="ko-KR" altLang="en-US" sz="900" b="1" spc="-30" dirty="0" smtClean="0">
                <a:solidFill>
                  <a:schemeClr val="bg1"/>
                </a:solidFill>
                <a:latin typeface="+mn-ea"/>
                <a:ea typeface="+mn-ea"/>
              </a:rPr>
              <a:t> 이용자매뉴얼</a:t>
            </a:r>
            <a:endParaRPr lang="en-US" altLang="ko-KR" sz="900" b="1" spc="-3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1" name="Text Box 36"/>
          <p:cNvSpPr txBox="1">
            <a:spLocks noChangeArrowheads="1"/>
          </p:cNvSpPr>
          <p:nvPr userDrawn="1"/>
        </p:nvSpPr>
        <p:spPr bwMode="auto">
          <a:xfrm>
            <a:off x="8485787" y="152529"/>
            <a:ext cx="417512" cy="1222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tIns="0" bIns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A0F396-4051-4E32-91B0-7D43B8F3AB78}" type="slidenum">
              <a:rPr kumimoji="0" lang="en-US" altLang="ko-KR" sz="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itchFamily="66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ko-KR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32" name="TextBox 15"/>
          <p:cNvSpPr txBox="1"/>
          <p:nvPr userDrawn="1"/>
        </p:nvSpPr>
        <p:spPr>
          <a:xfrm>
            <a:off x="8474432" y="152092"/>
            <a:ext cx="189154" cy="12311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itchFamily="66" charset="0"/>
              </a:rPr>
              <a:t>NO.</a:t>
            </a:r>
            <a:endParaRPr kumimoji="0" lang="ko-KR" altLang="en-US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33" name="타원형 설명선 32"/>
          <p:cNvSpPr/>
          <p:nvPr userDrawn="1"/>
        </p:nvSpPr>
        <p:spPr>
          <a:xfrm flipH="1">
            <a:off x="1473559" y="116136"/>
            <a:ext cx="288000" cy="205597"/>
          </a:xfrm>
          <a:prstGeom prst="wedgeEllipseCallout">
            <a:avLst>
              <a:gd name="adj1" fmla="val 42102"/>
              <a:gd name="adj2" fmla="val 60864"/>
            </a:avLst>
          </a:prstGeom>
          <a:solidFill>
            <a:srgbClr val="FFFFFF"/>
          </a:solidFill>
          <a:ln w="38100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numCol="1" rtlCol="0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1" i="0" u="none" strike="noStrike" kern="0" cap="none" spc="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4" name="TextBox 33"/>
          <p:cNvSpPr txBox="1"/>
          <p:nvPr userDrawn="1"/>
        </p:nvSpPr>
        <p:spPr>
          <a:xfrm>
            <a:off x="1544972" y="148241"/>
            <a:ext cx="128240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PC</a:t>
            </a:r>
            <a:endParaRPr kumimoji="0" lang="en-US" altLang="ko-KR" sz="800" b="1" i="0" u="none" strike="noStrike" kern="0" cap="none" spc="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36" name="그림 35" descr="학지사+뉴논문.png"/>
          <p:cNvPicPr>
            <a:picLocks noChangeAspect="1"/>
          </p:cNvPicPr>
          <p:nvPr userDrawn="1"/>
        </p:nvPicPr>
        <p:blipFill>
          <a:blip r:embed="rId2" cstate="print"/>
          <a:srcRect r="26907" b="55501"/>
          <a:stretch>
            <a:fillRect/>
          </a:stretch>
        </p:blipFill>
        <p:spPr>
          <a:xfrm>
            <a:off x="7981546" y="6639079"/>
            <a:ext cx="1116000" cy="133080"/>
          </a:xfrm>
          <a:prstGeom prst="rect">
            <a:avLst/>
          </a:prstGeom>
        </p:spPr>
      </p:pic>
      <p:sp>
        <p:nvSpPr>
          <p:cNvPr id="37" name="TextBox 36"/>
          <p:cNvSpPr txBox="1"/>
          <p:nvPr userDrawn="1"/>
        </p:nvSpPr>
        <p:spPr>
          <a:xfrm>
            <a:off x="7959656" y="6420977"/>
            <a:ext cx="12351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900" b="0" spc="-3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www.newnonmun.com</a:t>
            </a:r>
            <a:endParaRPr lang="en-US" altLang="ko-KR" sz="900" b="0" spc="-3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2014-03-28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직사각형 20"/>
          <p:cNvSpPr/>
          <p:nvPr userDrawn="1"/>
        </p:nvSpPr>
        <p:spPr bwMode="blackWhite">
          <a:xfrm rot="10800000" flipV="1">
            <a:off x="7949861" y="6589540"/>
            <a:ext cx="1188000" cy="10800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eaLnBrk="0" hangingPunct="0"/>
            <a:endParaRPr lang="ko-KR" altLang="en-US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 userDrawn="1"/>
        </p:nvSpPr>
        <p:spPr>
          <a:xfrm>
            <a:off x="0" y="0"/>
            <a:ext cx="9144000" cy="441325"/>
          </a:xfrm>
          <a:prstGeom prst="rect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263454" y="96375"/>
            <a:ext cx="448634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 spc="-30" dirty="0" err="1" smtClean="0">
                <a:solidFill>
                  <a:schemeClr val="bg1"/>
                </a:solidFill>
                <a:latin typeface="+mn-ea"/>
                <a:ea typeface="+mn-ea"/>
              </a:rPr>
              <a:t>뉴논문</a:t>
            </a:r>
            <a:r>
              <a:rPr lang="ko-KR" altLang="en-US" sz="900" b="1" spc="-30" dirty="0" smtClean="0">
                <a:solidFill>
                  <a:schemeClr val="bg1"/>
                </a:solidFill>
                <a:latin typeface="+mn-ea"/>
                <a:ea typeface="+mn-ea"/>
              </a:rPr>
              <a:t> 이용자매뉴얼</a:t>
            </a:r>
            <a:endParaRPr lang="en-US" altLang="ko-KR" sz="900" b="1" spc="-3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5" name="Text Box 36"/>
          <p:cNvSpPr txBox="1">
            <a:spLocks noChangeArrowheads="1"/>
          </p:cNvSpPr>
          <p:nvPr userDrawn="1"/>
        </p:nvSpPr>
        <p:spPr bwMode="auto">
          <a:xfrm>
            <a:off x="8485787" y="152529"/>
            <a:ext cx="417512" cy="1222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tIns="0" bIns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A0F396-4051-4E32-91B0-7D43B8F3AB78}" type="slidenum">
              <a:rPr kumimoji="0" lang="en-US" altLang="ko-KR" sz="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itchFamily="66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ko-KR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8474432" y="152092"/>
            <a:ext cx="189154" cy="12311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itchFamily="66" charset="0"/>
              </a:rPr>
              <a:t>NO.</a:t>
            </a:r>
            <a:endParaRPr kumimoji="0" lang="ko-KR" altLang="en-US" sz="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17" name="타원형 설명선 16"/>
          <p:cNvSpPr/>
          <p:nvPr userDrawn="1"/>
        </p:nvSpPr>
        <p:spPr>
          <a:xfrm flipH="1">
            <a:off x="1473559" y="116136"/>
            <a:ext cx="288000" cy="205597"/>
          </a:xfrm>
          <a:prstGeom prst="wedgeEllipseCallout">
            <a:avLst>
              <a:gd name="adj1" fmla="val 42102"/>
              <a:gd name="adj2" fmla="val 60864"/>
            </a:avLst>
          </a:prstGeom>
          <a:solidFill>
            <a:srgbClr val="FFFFFF"/>
          </a:solidFill>
          <a:ln w="38100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numCol="1" rtlCol="0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1" i="0" u="none" strike="noStrike" kern="0" cap="none" spc="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1484058" y="148241"/>
            <a:ext cx="250068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1" i="0" u="none" strike="noStrike" kern="0" cap="none" spc="-150" normalizeH="0" baseline="0" noProof="0" dirty="0" err="1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모바일</a:t>
            </a:r>
            <a:endParaRPr kumimoji="0" lang="en-US" altLang="ko-KR" sz="800" b="1" i="0" u="none" strike="noStrike" kern="0" cap="none" spc="-15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22" name="그림 21" descr="학지사+뉴논문.png"/>
          <p:cNvPicPr>
            <a:picLocks noChangeAspect="1"/>
          </p:cNvPicPr>
          <p:nvPr userDrawn="1"/>
        </p:nvPicPr>
        <p:blipFill>
          <a:blip r:embed="rId2" cstate="print"/>
          <a:srcRect r="26907" b="55501"/>
          <a:stretch>
            <a:fillRect/>
          </a:stretch>
        </p:blipFill>
        <p:spPr>
          <a:xfrm>
            <a:off x="7981546" y="6639079"/>
            <a:ext cx="1116000" cy="133080"/>
          </a:xfrm>
          <a:prstGeom prst="rect">
            <a:avLst/>
          </a:prstGeom>
        </p:spPr>
      </p:pic>
      <p:sp>
        <p:nvSpPr>
          <p:cNvPr id="23" name="TextBox 22"/>
          <p:cNvSpPr txBox="1"/>
          <p:nvPr userDrawn="1"/>
        </p:nvSpPr>
        <p:spPr>
          <a:xfrm>
            <a:off x="7959656" y="6420977"/>
            <a:ext cx="12351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900" b="0" spc="-3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www.newnonmun.com</a:t>
            </a:r>
            <a:endParaRPr lang="en-US" altLang="ko-KR" sz="900" b="0" spc="-3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2014-03-28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0" name="직사각형 19"/>
          <p:cNvSpPr/>
          <p:nvPr userDrawn="1"/>
        </p:nvSpPr>
        <p:spPr>
          <a:xfrm>
            <a:off x="0" y="0"/>
            <a:ext cx="9144000" cy="441325"/>
          </a:xfrm>
          <a:prstGeom prst="rect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2014-03-28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7" r:id="rId3"/>
    <p:sldLayoutId id="2147483665" r:id="rId4"/>
    <p:sldLayoutId id="2147483668" r:id="rId5"/>
    <p:sldLayoutId id="2147483666" r:id="rId6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ewnonmun.com/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hyperlink" Target="http://wwl1547.daum.net/Mail-bin/view_submsg2.cgi?TM=jOi5o+GuQw3+jZBBwqaIKqvcWcuazbQuBuSJqMAu+FIpGc4qWzpgILnyr+5HMo075IDroY0CLmjuINTk38YvSwXYnVblbvpjLC6ISNIRqcPLgwlomcEk5RwNmhezLNL+iTxzuxPRgFZXj3UJn/1RhbBX9ZiOQVIJ4SexW7ATVB3YcbTSh6dXAUTVj5Y9S3wxkzt+fR4N66vmG4S7BDOI8vuH+TKaLxFTjLQ93Z+zmBMrvcdXHXiZe9PciWrT0TwyagmhKCVcOF5eHzdrm8Z7rfxL5pkT3G3vU+HRFjWxoaD/tnK/7Ton3XMgwE8sgGHv/gq/QpmW6g7BMuPr2o73ljlKke97W6iZLcCaca4zjoLLfwN2s0lzv726Y7zy9eSBAj5WFSzcPbVHxRt7fARfGNWl43ZwHBpeA7xuIwTp7BK5YTQTRrllmN9UhOqspbMuO8p5Gc/jL1OXDNJoB1apdBzTWKj3P90DSnY627WJAIxZ8CPLlFjKTfRAh1/16L2TokrEf3vg9SvN9kAnEqZgdrFd2FmZ+E8dQwCSS4cXlXBcsh1qyRz9b48PSHzaRg7ZeTm1+lGbFSfBaMvSJnS8uXnGvAPE2YYwQR2aTo72+Qo=&amp;encoding=UTF-8&amp;MSGID=U000000000I5OGZ&amp;pos=1663&amp;bodylen=62104&amp;realname=Screenshot_2014-02-17-11-10-38.png&amp;contenttype=image/png&amp;attnum=1&amp;attid=0.1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3.png"/><Relationship Id="rId7" Type="http://schemas.openxmlformats.org/officeDocument/2006/relationships/image" Target="../media/image48.png"/><Relationship Id="rId12" Type="http://schemas.openxmlformats.org/officeDocument/2006/relationships/image" Target="../media/image6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6.png"/><Relationship Id="rId11" Type="http://schemas.openxmlformats.org/officeDocument/2006/relationships/image" Target="../media/image60.png"/><Relationship Id="rId5" Type="http://schemas.openxmlformats.org/officeDocument/2006/relationships/image" Target="../media/image55.png"/><Relationship Id="rId10" Type="http://schemas.openxmlformats.org/officeDocument/2006/relationships/image" Target="../media/image59.png"/><Relationship Id="rId4" Type="http://schemas.openxmlformats.org/officeDocument/2006/relationships/image" Target="../media/image54.png"/><Relationship Id="rId9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3.png"/><Relationship Id="rId7" Type="http://schemas.openxmlformats.org/officeDocument/2006/relationships/image" Target="../media/image48.png"/><Relationship Id="rId12" Type="http://schemas.openxmlformats.org/officeDocument/2006/relationships/image" Target="../media/image7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png"/><Relationship Id="rId11" Type="http://schemas.openxmlformats.org/officeDocument/2006/relationships/image" Target="../media/image69.png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image" Target="../media/image64.png"/><Relationship Id="rId9" Type="http://schemas.openxmlformats.org/officeDocument/2006/relationships/image" Target="../media/image6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3.png"/><Relationship Id="rId5" Type="http://schemas.openxmlformats.org/officeDocument/2006/relationships/image" Target="../media/image48.png"/><Relationship Id="rId4" Type="http://schemas.openxmlformats.org/officeDocument/2006/relationships/image" Target="../media/image7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/>
          <p:cNvSpPr/>
          <p:nvPr/>
        </p:nvSpPr>
        <p:spPr>
          <a:xfrm>
            <a:off x="0" y="3392995"/>
            <a:ext cx="9144000" cy="34650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251303" y="3494843"/>
            <a:ext cx="622263" cy="6222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64464" y="270583"/>
            <a:ext cx="5475936" cy="1969017"/>
          </a:xfrm>
        </p:spPr>
        <p:txBody>
          <a:bodyPr anchor="t">
            <a:normAutofit/>
          </a:bodyPr>
          <a:lstStyle/>
          <a:p>
            <a:pPr algn="l"/>
            <a:r>
              <a:rPr lang="ko-KR" altLang="en-US" sz="3600" b="1" spc="-250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뉴논문</a:t>
            </a:r>
            <a:r>
              <a:rPr lang="en-US" altLang="ko-KR" sz="3600" b="1" spc="-2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3600" b="1" spc="-2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3600" b="1" spc="-250" dirty="0" smtClean="0">
                <a:solidFill>
                  <a:schemeClr val="bg1"/>
                </a:solidFill>
              </a:rPr>
              <a:t>이용자매뉴얼</a:t>
            </a:r>
            <a:endParaRPr lang="ko-KR" altLang="en-US" sz="3600" b="1" spc="-25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" name="그림 8" descr="학지사+뉴논문.png"/>
          <p:cNvPicPr>
            <a:picLocks noChangeAspect="1"/>
          </p:cNvPicPr>
          <p:nvPr/>
        </p:nvPicPr>
        <p:blipFill>
          <a:blip r:embed="rId4" cstate="print"/>
          <a:srcRect r="26907" b="55501"/>
          <a:stretch>
            <a:fillRect/>
          </a:stretch>
        </p:blipFill>
        <p:spPr>
          <a:xfrm>
            <a:off x="365125" y="4700605"/>
            <a:ext cx="1614587" cy="19253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1613" y="2943500"/>
            <a:ext cx="2741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www.newnonmun.com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 cstate="print"/>
          <a:srcRect t="55432"/>
          <a:stretch>
            <a:fillRect/>
          </a:stretch>
        </p:blipFill>
        <p:spPr bwMode="auto">
          <a:xfrm>
            <a:off x="258761" y="3803382"/>
            <a:ext cx="1647825" cy="670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직선 연결선 19"/>
          <p:cNvCxnSpPr/>
          <p:nvPr/>
        </p:nvCxnSpPr>
        <p:spPr>
          <a:xfrm>
            <a:off x="365125" y="4522801"/>
            <a:ext cx="159226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그룹 36"/>
          <p:cNvGrpSpPr/>
          <p:nvPr/>
        </p:nvGrpSpPr>
        <p:grpSpPr>
          <a:xfrm>
            <a:off x="7321200" y="3563224"/>
            <a:ext cx="602646" cy="472855"/>
            <a:chOff x="4342342" y="4257146"/>
            <a:chExt cx="200025" cy="192087"/>
          </a:xfrm>
          <a:solidFill>
            <a:srgbClr val="CC0066"/>
          </a:solidFill>
        </p:grpSpPr>
        <p:sp>
          <p:nvSpPr>
            <p:cNvPr id="63" name="Freeform 177"/>
            <p:cNvSpPr>
              <a:spLocks/>
            </p:cNvSpPr>
            <p:nvPr/>
          </p:nvSpPr>
          <p:spPr bwMode="auto">
            <a:xfrm>
              <a:off x="4421717" y="4373033"/>
              <a:ext cx="39688" cy="71438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0"/>
                </a:cxn>
                <a:cxn ang="0">
                  <a:pos x="25" y="0"/>
                </a:cxn>
                <a:cxn ang="0">
                  <a:pos x="25" y="45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5"/>
                </a:cxn>
              </a:cxnLst>
              <a:rect l="0" t="0" r="r" b="b"/>
              <a:pathLst>
                <a:path w="25" h="45">
                  <a:moveTo>
                    <a:pt x="0" y="45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25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178"/>
            <p:cNvSpPr>
              <a:spLocks/>
            </p:cNvSpPr>
            <p:nvPr/>
          </p:nvSpPr>
          <p:spPr bwMode="auto">
            <a:xfrm>
              <a:off x="4342342" y="4257146"/>
              <a:ext cx="200025" cy="149225"/>
            </a:xfrm>
            <a:custGeom>
              <a:avLst/>
              <a:gdLst/>
              <a:ahLst/>
              <a:cxnLst>
                <a:cxn ang="0">
                  <a:pos x="126" y="89"/>
                </a:cxn>
                <a:cxn ang="0">
                  <a:pos x="121" y="94"/>
                </a:cxn>
                <a:cxn ang="0">
                  <a:pos x="4" y="94"/>
                </a:cxn>
                <a:cxn ang="0">
                  <a:pos x="0" y="89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121" y="0"/>
                </a:cxn>
                <a:cxn ang="0">
                  <a:pos x="126" y="4"/>
                </a:cxn>
                <a:cxn ang="0">
                  <a:pos x="126" y="89"/>
                </a:cxn>
                <a:cxn ang="0">
                  <a:pos x="126" y="89"/>
                </a:cxn>
                <a:cxn ang="0">
                  <a:pos x="126" y="89"/>
                </a:cxn>
              </a:cxnLst>
              <a:rect l="0" t="0" r="r" b="b"/>
              <a:pathLst>
                <a:path w="126" h="94">
                  <a:moveTo>
                    <a:pt x="126" y="89"/>
                  </a:moveTo>
                  <a:cubicBezTo>
                    <a:pt x="126" y="92"/>
                    <a:pt x="125" y="94"/>
                    <a:pt x="121" y="94"/>
                  </a:cubicBezTo>
                  <a:lnTo>
                    <a:pt x="4" y="94"/>
                  </a:lnTo>
                  <a:cubicBezTo>
                    <a:pt x="1" y="94"/>
                    <a:pt x="0" y="92"/>
                    <a:pt x="0" y="89"/>
                  </a:cubicBezTo>
                  <a:lnTo>
                    <a:pt x="0" y="4"/>
                  </a:lnTo>
                  <a:cubicBezTo>
                    <a:pt x="0" y="1"/>
                    <a:pt x="1" y="0"/>
                    <a:pt x="4" y="0"/>
                  </a:cubicBezTo>
                  <a:lnTo>
                    <a:pt x="121" y="0"/>
                  </a:lnTo>
                  <a:cubicBezTo>
                    <a:pt x="125" y="0"/>
                    <a:pt x="126" y="1"/>
                    <a:pt x="126" y="4"/>
                  </a:cubicBezTo>
                  <a:lnTo>
                    <a:pt x="126" y="89"/>
                  </a:lnTo>
                  <a:lnTo>
                    <a:pt x="126" y="89"/>
                  </a:lnTo>
                  <a:lnTo>
                    <a:pt x="126" y="89"/>
                  </a:lnTo>
                  <a:close/>
                </a:path>
              </a:pathLst>
            </a:custGeom>
            <a:grpFill/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179"/>
            <p:cNvSpPr>
              <a:spLocks/>
            </p:cNvSpPr>
            <p:nvPr/>
          </p:nvSpPr>
          <p:spPr bwMode="auto">
            <a:xfrm>
              <a:off x="4359420" y="4273021"/>
              <a:ext cx="164109" cy="115887"/>
            </a:xfrm>
            <a:custGeom>
              <a:avLst/>
              <a:gdLst/>
              <a:ahLst/>
              <a:cxnLst>
                <a:cxn ang="0">
                  <a:pos x="104" y="72"/>
                </a:cxn>
                <a:cxn ang="0">
                  <a:pos x="0" y="72"/>
                </a:cxn>
                <a:cxn ang="0">
                  <a:pos x="0" y="0"/>
                </a:cxn>
                <a:cxn ang="0">
                  <a:pos x="104" y="0"/>
                </a:cxn>
                <a:cxn ang="0">
                  <a:pos x="104" y="72"/>
                </a:cxn>
                <a:cxn ang="0">
                  <a:pos x="104" y="72"/>
                </a:cxn>
                <a:cxn ang="0">
                  <a:pos x="104" y="72"/>
                </a:cxn>
              </a:cxnLst>
              <a:rect l="0" t="0" r="r" b="b"/>
              <a:pathLst>
                <a:path w="104" h="72">
                  <a:moveTo>
                    <a:pt x="104" y="72"/>
                  </a:moveTo>
                  <a:lnTo>
                    <a:pt x="0" y="72"/>
                  </a:lnTo>
                  <a:lnTo>
                    <a:pt x="0" y="0"/>
                  </a:lnTo>
                  <a:lnTo>
                    <a:pt x="104" y="0"/>
                  </a:lnTo>
                  <a:lnTo>
                    <a:pt x="104" y="72"/>
                  </a:lnTo>
                  <a:lnTo>
                    <a:pt x="104" y="72"/>
                  </a:lnTo>
                  <a:lnTo>
                    <a:pt x="104" y="72"/>
                  </a:lnTo>
                  <a:close/>
                </a:path>
              </a:pathLst>
            </a:custGeom>
            <a:solidFill>
              <a:schemeClr val="bg1"/>
            </a:solidFill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6" name="Freeform 180"/>
            <p:cNvSpPr>
              <a:spLocks/>
            </p:cNvSpPr>
            <p:nvPr/>
          </p:nvSpPr>
          <p:spPr bwMode="auto">
            <a:xfrm>
              <a:off x="4380442" y="4430183"/>
              <a:ext cx="123825" cy="19050"/>
            </a:xfrm>
            <a:prstGeom prst="flowChartTerminator">
              <a:avLst/>
            </a:prstGeom>
            <a:grpFill/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0" name="그룹 35"/>
          <p:cNvGrpSpPr/>
          <p:nvPr/>
        </p:nvGrpSpPr>
        <p:grpSpPr>
          <a:xfrm>
            <a:off x="7986978" y="3564201"/>
            <a:ext cx="287259" cy="475475"/>
            <a:chOff x="4651941" y="4241271"/>
            <a:chExt cx="171451" cy="223837"/>
          </a:xfrm>
          <a:solidFill>
            <a:srgbClr val="CC0066"/>
          </a:solidFill>
        </p:grpSpPr>
        <p:sp>
          <p:nvSpPr>
            <p:cNvPr id="68" name="Freeform 185"/>
            <p:cNvSpPr>
              <a:spLocks/>
            </p:cNvSpPr>
            <p:nvPr/>
          </p:nvSpPr>
          <p:spPr bwMode="auto">
            <a:xfrm>
              <a:off x="4651941" y="4241271"/>
              <a:ext cx="171451" cy="223837"/>
            </a:xfrm>
            <a:custGeom>
              <a:avLst/>
              <a:gdLst/>
              <a:ahLst/>
              <a:cxnLst>
                <a:cxn ang="0">
                  <a:pos x="108" y="136"/>
                </a:cxn>
                <a:cxn ang="0">
                  <a:pos x="103" y="140"/>
                </a:cxn>
                <a:cxn ang="0">
                  <a:pos x="4" y="140"/>
                </a:cxn>
                <a:cxn ang="0">
                  <a:pos x="0" y="136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103" y="0"/>
                </a:cxn>
                <a:cxn ang="0">
                  <a:pos x="108" y="4"/>
                </a:cxn>
                <a:cxn ang="0">
                  <a:pos x="108" y="136"/>
                </a:cxn>
                <a:cxn ang="0">
                  <a:pos x="108" y="136"/>
                </a:cxn>
                <a:cxn ang="0">
                  <a:pos x="108" y="136"/>
                </a:cxn>
              </a:cxnLst>
              <a:rect l="0" t="0" r="r" b="b"/>
              <a:pathLst>
                <a:path w="108" h="140">
                  <a:moveTo>
                    <a:pt x="108" y="136"/>
                  </a:moveTo>
                  <a:cubicBezTo>
                    <a:pt x="108" y="139"/>
                    <a:pt x="106" y="140"/>
                    <a:pt x="103" y="140"/>
                  </a:cubicBezTo>
                  <a:lnTo>
                    <a:pt x="4" y="140"/>
                  </a:lnTo>
                  <a:cubicBezTo>
                    <a:pt x="1" y="140"/>
                    <a:pt x="0" y="139"/>
                    <a:pt x="0" y="136"/>
                  </a:cubicBezTo>
                  <a:lnTo>
                    <a:pt x="0" y="4"/>
                  </a:lnTo>
                  <a:cubicBezTo>
                    <a:pt x="0" y="1"/>
                    <a:pt x="1" y="0"/>
                    <a:pt x="4" y="0"/>
                  </a:cubicBezTo>
                  <a:lnTo>
                    <a:pt x="103" y="0"/>
                  </a:lnTo>
                  <a:cubicBezTo>
                    <a:pt x="106" y="0"/>
                    <a:pt x="108" y="1"/>
                    <a:pt x="108" y="4"/>
                  </a:cubicBezTo>
                  <a:lnTo>
                    <a:pt x="108" y="136"/>
                  </a:lnTo>
                  <a:lnTo>
                    <a:pt x="108" y="136"/>
                  </a:lnTo>
                  <a:lnTo>
                    <a:pt x="108" y="136"/>
                  </a:lnTo>
                  <a:close/>
                </a:path>
              </a:pathLst>
            </a:custGeom>
            <a:grpFill/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9" name="Freeform 186"/>
            <p:cNvSpPr>
              <a:spLocks/>
            </p:cNvSpPr>
            <p:nvPr/>
          </p:nvSpPr>
          <p:spPr bwMode="auto">
            <a:xfrm>
              <a:off x="4721273" y="4424131"/>
              <a:ext cx="32790" cy="25863"/>
            </a:xfrm>
            <a:custGeom>
              <a:avLst/>
              <a:gdLst/>
              <a:ahLst/>
              <a:cxnLst>
                <a:cxn ang="0">
                  <a:pos x="13" y="6"/>
                </a:cxn>
                <a:cxn ang="0">
                  <a:pos x="6" y="13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13" y="6"/>
                </a:cxn>
                <a:cxn ang="0">
                  <a:pos x="13" y="6"/>
                </a:cxn>
                <a:cxn ang="0">
                  <a:pos x="13" y="6"/>
                </a:cxn>
              </a:cxnLst>
              <a:rect l="0" t="0" r="r" b="b"/>
              <a:pathLst>
                <a:path w="13" h="13">
                  <a:moveTo>
                    <a:pt x="13" y="6"/>
                  </a:moveTo>
                  <a:cubicBezTo>
                    <a:pt x="13" y="11"/>
                    <a:pt x="11" y="13"/>
                    <a:pt x="6" y="13"/>
                  </a:cubicBezTo>
                  <a:cubicBezTo>
                    <a:pt x="2" y="13"/>
                    <a:pt x="0" y="11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1" y="0"/>
                    <a:pt x="13" y="2"/>
                    <a:pt x="13" y="6"/>
                  </a:cubicBezTo>
                  <a:lnTo>
                    <a:pt x="13" y="6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187"/>
            <p:cNvSpPr>
              <a:spLocks/>
            </p:cNvSpPr>
            <p:nvPr/>
          </p:nvSpPr>
          <p:spPr bwMode="auto">
            <a:xfrm>
              <a:off x="4681925" y="4259211"/>
              <a:ext cx="111484" cy="155175"/>
            </a:xfrm>
            <a:custGeom>
              <a:avLst/>
              <a:gdLst/>
              <a:ahLst/>
              <a:cxnLst>
                <a:cxn ang="0">
                  <a:pos x="89" y="0"/>
                </a:cxn>
                <a:cxn ang="0">
                  <a:pos x="0" y="0"/>
                </a:cxn>
                <a:cxn ang="0">
                  <a:pos x="0" y="97"/>
                </a:cxn>
                <a:cxn ang="0">
                  <a:pos x="89" y="97"/>
                </a:cxn>
                <a:cxn ang="0">
                  <a:pos x="89" y="0"/>
                </a:cxn>
                <a:cxn ang="0">
                  <a:pos x="89" y="0"/>
                </a:cxn>
                <a:cxn ang="0">
                  <a:pos x="89" y="0"/>
                </a:cxn>
              </a:cxnLst>
              <a:rect l="0" t="0" r="r" b="b"/>
              <a:pathLst>
                <a:path w="89" h="97">
                  <a:moveTo>
                    <a:pt x="89" y="0"/>
                  </a:moveTo>
                  <a:lnTo>
                    <a:pt x="0" y="0"/>
                  </a:lnTo>
                  <a:lnTo>
                    <a:pt x="0" y="97"/>
                  </a:lnTo>
                  <a:lnTo>
                    <a:pt x="89" y="97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bg1"/>
            </a:solidFill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262469" y="3481403"/>
            <a:ext cx="125707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b="1" spc="-150" dirty="0" smtClean="0">
                <a:solidFill>
                  <a:srgbClr val="CC0066"/>
                </a:solidFill>
                <a:latin typeface="Comic Sans MS" pitchFamily="66" charset="0"/>
              </a:rPr>
              <a:t>02</a:t>
            </a:r>
            <a:r>
              <a:rPr lang="en-US" altLang="ko-KR" sz="1200" b="1" spc="-150" dirty="0" smtClean="0">
                <a:solidFill>
                  <a:srgbClr val="CC0066"/>
                </a:solidFill>
                <a:latin typeface="Comic Sans MS" pitchFamily="66" charset="0"/>
              </a:rPr>
              <a:t>  </a:t>
            </a:r>
            <a:r>
              <a:rPr lang="en-US" altLang="ko-KR" sz="1500" b="1" spc="-150" dirty="0" smtClean="0">
                <a:solidFill>
                  <a:srgbClr val="CC0066"/>
                </a:solidFill>
                <a:latin typeface="Comic Sans MS" pitchFamily="66" charset="0"/>
              </a:rPr>
              <a:t>330</a:t>
            </a:r>
            <a:r>
              <a:rPr lang="en-US" altLang="ko-KR" sz="1200" b="1" spc="-150" dirty="0" smtClean="0">
                <a:solidFill>
                  <a:srgbClr val="CC0066"/>
                </a:solidFill>
                <a:latin typeface="Comic Sans MS" pitchFamily="66" charset="0"/>
              </a:rPr>
              <a:t>  </a:t>
            </a:r>
            <a:r>
              <a:rPr lang="en-US" altLang="ko-KR" sz="1500" b="1" spc="-150" dirty="0" smtClean="0">
                <a:solidFill>
                  <a:srgbClr val="CC0066"/>
                </a:solidFill>
                <a:latin typeface="Comic Sans MS" pitchFamily="66" charset="0"/>
              </a:rPr>
              <a:t>5170</a:t>
            </a:r>
            <a:endParaRPr lang="ko-KR" altLang="en-US" sz="1500" b="1" spc="-150" dirty="0" smtClean="0">
              <a:solidFill>
                <a:srgbClr val="CC0066"/>
              </a:solidFill>
              <a:latin typeface="Comic Sans MS" pitchFamily="66" charset="0"/>
            </a:endParaRPr>
          </a:p>
        </p:txBody>
      </p:sp>
      <p:sp>
        <p:nvSpPr>
          <p:cNvPr id="31" name="순서도: 연결자 30"/>
          <p:cNvSpPr/>
          <p:nvPr/>
        </p:nvSpPr>
        <p:spPr>
          <a:xfrm>
            <a:off x="601134" y="3625330"/>
            <a:ext cx="36000" cy="36000"/>
          </a:xfrm>
          <a:prstGeom prst="flowChartConnector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순서도: 연결자 31"/>
          <p:cNvSpPr/>
          <p:nvPr/>
        </p:nvSpPr>
        <p:spPr>
          <a:xfrm>
            <a:off x="982143" y="3625330"/>
            <a:ext cx="36000" cy="36000"/>
          </a:xfrm>
          <a:prstGeom prst="flowChartConnector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7103532" y="2943500"/>
            <a:ext cx="179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V 2.0</a:t>
            </a:r>
            <a:endParaRPr lang="ko-KR" altLang="en-US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0" y="1989666"/>
            <a:ext cx="9144000" cy="48683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5" name="그룹 24"/>
          <p:cNvGrpSpPr/>
          <p:nvPr/>
        </p:nvGrpSpPr>
        <p:grpSpPr>
          <a:xfrm rot="-420000">
            <a:off x="344865" y="1797391"/>
            <a:ext cx="1796171" cy="588733"/>
            <a:chOff x="712274" y="3052603"/>
            <a:chExt cx="1334098" cy="472111"/>
          </a:xfrm>
        </p:grpSpPr>
        <p:sp>
          <p:nvSpPr>
            <p:cNvPr id="26" name="순서도: 저장 데이터 25"/>
            <p:cNvSpPr/>
            <p:nvPr/>
          </p:nvSpPr>
          <p:spPr>
            <a:xfrm rot="15120000" flipV="1">
              <a:off x="1143267" y="2621610"/>
              <a:ext cx="472111" cy="1334098"/>
            </a:xfrm>
            <a:prstGeom prst="flowChartOnlineStorage">
              <a:avLst/>
            </a:prstGeom>
            <a:solidFill>
              <a:srgbClr val="CC006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 rot="20520000">
              <a:off x="761518" y="3155025"/>
              <a:ext cx="1231812" cy="280680"/>
            </a:xfrm>
            <a:prstGeom prst="rect">
              <a:avLst/>
            </a:prstGeom>
            <a:noFill/>
          </p:spPr>
          <p:txBody>
            <a:bodyPr wrap="square" lIns="0" rtlCol="0">
              <a:prstTxWarp prst="textDeflateTop">
                <a:avLst>
                  <a:gd name="adj" fmla="val 21853"/>
                </a:avLst>
              </a:prstTxWarp>
              <a:spAutoFit/>
            </a:bodyPr>
            <a:lstStyle/>
            <a:p>
              <a:r>
                <a:rPr lang="en-US" altLang="ko-KR" sz="800" b="1" dirty="0" smtClean="0">
                  <a:solidFill>
                    <a:schemeClr val="bg1"/>
                  </a:solidFill>
                </a:rPr>
                <a:t>INDEX</a:t>
              </a:r>
              <a:endParaRPr lang="ko-KR" altLang="en-US" sz="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64464" y="270583"/>
            <a:ext cx="7772400" cy="1969017"/>
          </a:xfrm>
        </p:spPr>
        <p:txBody>
          <a:bodyPr anchor="t">
            <a:normAutofit/>
          </a:bodyPr>
          <a:lstStyle/>
          <a:p>
            <a:pPr algn="l"/>
            <a:r>
              <a:rPr lang="ko-KR" altLang="en-US" sz="3600" b="1" spc="-250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뉴논문</a:t>
            </a:r>
            <a:r>
              <a:rPr lang="en-US" altLang="ko-KR" sz="3600" b="1" spc="-2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3600" b="1" spc="-2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3600" b="1" spc="-250" dirty="0" smtClean="0">
                <a:solidFill>
                  <a:schemeClr val="bg1"/>
                </a:solidFill>
              </a:rPr>
              <a:t>이용자매뉴얼</a:t>
            </a:r>
            <a:endParaRPr lang="ko-KR" altLang="en-US" sz="3600" b="1" spc="-25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5" name="그룹 36"/>
          <p:cNvGrpSpPr/>
          <p:nvPr/>
        </p:nvGrpSpPr>
        <p:grpSpPr>
          <a:xfrm>
            <a:off x="8194886" y="2597986"/>
            <a:ext cx="602646" cy="472855"/>
            <a:chOff x="4342342" y="4257146"/>
            <a:chExt cx="200025" cy="192087"/>
          </a:xfrm>
          <a:solidFill>
            <a:srgbClr val="CC0066"/>
          </a:solidFill>
        </p:grpSpPr>
        <p:sp>
          <p:nvSpPr>
            <p:cNvPr id="63" name="Freeform 177"/>
            <p:cNvSpPr>
              <a:spLocks/>
            </p:cNvSpPr>
            <p:nvPr/>
          </p:nvSpPr>
          <p:spPr bwMode="auto">
            <a:xfrm>
              <a:off x="4421717" y="4373033"/>
              <a:ext cx="39688" cy="71438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0"/>
                </a:cxn>
                <a:cxn ang="0">
                  <a:pos x="25" y="0"/>
                </a:cxn>
                <a:cxn ang="0">
                  <a:pos x="25" y="45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5"/>
                </a:cxn>
              </a:cxnLst>
              <a:rect l="0" t="0" r="r" b="b"/>
              <a:pathLst>
                <a:path w="25" h="45">
                  <a:moveTo>
                    <a:pt x="0" y="45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25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178"/>
            <p:cNvSpPr>
              <a:spLocks/>
            </p:cNvSpPr>
            <p:nvPr/>
          </p:nvSpPr>
          <p:spPr bwMode="auto">
            <a:xfrm>
              <a:off x="4342342" y="4257146"/>
              <a:ext cx="200025" cy="149225"/>
            </a:xfrm>
            <a:custGeom>
              <a:avLst/>
              <a:gdLst/>
              <a:ahLst/>
              <a:cxnLst>
                <a:cxn ang="0">
                  <a:pos x="126" y="89"/>
                </a:cxn>
                <a:cxn ang="0">
                  <a:pos x="121" y="94"/>
                </a:cxn>
                <a:cxn ang="0">
                  <a:pos x="4" y="94"/>
                </a:cxn>
                <a:cxn ang="0">
                  <a:pos x="0" y="89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121" y="0"/>
                </a:cxn>
                <a:cxn ang="0">
                  <a:pos x="126" y="4"/>
                </a:cxn>
                <a:cxn ang="0">
                  <a:pos x="126" y="89"/>
                </a:cxn>
                <a:cxn ang="0">
                  <a:pos x="126" y="89"/>
                </a:cxn>
                <a:cxn ang="0">
                  <a:pos x="126" y="89"/>
                </a:cxn>
              </a:cxnLst>
              <a:rect l="0" t="0" r="r" b="b"/>
              <a:pathLst>
                <a:path w="126" h="94">
                  <a:moveTo>
                    <a:pt x="126" y="89"/>
                  </a:moveTo>
                  <a:cubicBezTo>
                    <a:pt x="126" y="92"/>
                    <a:pt x="125" y="94"/>
                    <a:pt x="121" y="94"/>
                  </a:cubicBezTo>
                  <a:lnTo>
                    <a:pt x="4" y="94"/>
                  </a:lnTo>
                  <a:cubicBezTo>
                    <a:pt x="1" y="94"/>
                    <a:pt x="0" y="92"/>
                    <a:pt x="0" y="89"/>
                  </a:cubicBezTo>
                  <a:lnTo>
                    <a:pt x="0" y="4"/>
                  </a:lnTo>
                  <a:cubicBezTo>
                    <a:pt x="0" y="1"/>
                    <a:pt x="1" y="0"/>
                    <a:pt x="4" y="0"/>
                  </a:cubicBezTo>
                  <a:lnTo>
                    <a:pt x="121" y="0"/>
                  </a:lnTo>
                  <a:cubicBezTo>
                    <a:pt x="125" y="0"/>
                    <a:pt x="126" y="1"/>
                    <a:pt x="126" y="4"/>
                  </a:cubicBezTo>
                  <a:lnTo>
                    <a:pt x="126" y="89"/>
                  </a:lnTo>
                  <a:lnTo>
                    <a:pt x="126" y="89"/>
                  </a:lnTo>
                  <a:lnTo>
                    <a:pt x="126" y="89"/>
                  </a:lnTo>
                  <a:close/>
                </a:path>
              </a:pathLst>
            </a:custGeom>
            <a:grpFill/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179"/>
            <p:cNvSpPr>
              <a:spLocks/>
            </p:cNvSpPr>
            <p:nvPr/>
          </p:nvSpPr>
          <p:spPr bwMode="auto">
            <a:xfrm>
              <a:off x="4359420" y="4273021"/>
              <a:ext cx="164109" cy="115887"/>
            </a:xfrm>
            <a:custGeom>
              <a:avLst/>
              <a:gdLst/>
              <a:ahLst/>
              <a:cxnLst>
                <a:cxn ang="0">
                  <a:pos x="104" y="72"/>
                </a:cxn>
                <a:cxn ang="0">
                  <a:pos x="0" y="72"/>
                </a:cxn>
                <a:cxn ang="0">
                  <a:pos x="0" y="0"/>
                </a:cxn>
                <a:cxn ang="0">
                  <a:pos x="104" y="0"/>
                </a:cxn>
                <a:cxn ang="0">
                  <a:pos x="104" y="72"/>
                </a:cxn>
                <a:cxn ang="0">
                  <a:pos x="104" y="72"/>
                </a:cxn>
                <a:cxn ang="0">
                  <a:pos x="104" y="72"/>
                </a:cxn>
              </a:cxnLst>
              <a:rect l="0" t="0" r="r" b="b"/>
              <a:pathLst>
                <a:path w="104" h="72">
                  <a:moveTo>
                    <a:pt x="104" y="72"/>
                  </a:moveTo>
                  <a:lnTo>
                    <a:pt x="0" y="72"/>
                  </a:lnTo>
                  <a:lnTo>
                    <a:pt x="0" y="0"/>
                  </a:lnTo>
                  <a:lnTo>
                    <a:pt x="104" y="0"/>
                  </a:lnTo>
                  <a:lnTo>
                    <a:pt x="104" y="72"/>
                  </a:lnTo>
                  <a:lnTo>
                    <a:pt x="104" y="72"/>
                  </a:lnTo>
                  <a:lnTo>
                    <a:pt x="104" y="72"/>
                  </a:lnTo>
                  <a:close/>
                </a:path>
              </a:pathLst>
            </a:custGeom>
            <a:solidFill>
              <a:schemeClr val="bg1"/>
            </a:solidFill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6" name="Freeform 180"/>
            <p:cNvSpPr>
              <a:spLocks/>
            </p:cNvSpPr>
            <p:nvPr/>
          </p:nvSpPr>
          <p:spPr bwMode="auto">
            <a:xfrm>
              <a:off x="4380442" y="4430183"/>
              <a:ext cx="123825" cy="19050"/>
            </a:xfrm>
            <a:prstGeom prst="flowChartTerminator">
              <a:avLst/>
            </a:prstGeom>
            <a:grpFill/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428750" y="2487613"/>
            <a:ext cx="4485202" cy="387798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1.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회원가입</a:t>
            </a:r>
            <a:r>
              <a:rPr lang="en-US" altLang="ko-KR" sz="1600" b="1" u="sng" dirty="0" smtClean="0">
                <a:solidFill>
                  <a:srgbClr val="CC0066"/>
                </a:solidFill>
              </a:rPr>
              <a:t>/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로그인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기관회원 가입 및 로그인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개인회원 가입 및 로그인</a:t>
            </a:r>
          </a:p>
          <a:p>
            <a:pPr lvl="1">
              <a:lnSpc>
                <a:spcPct val="150000"/>
              </a:lnSpc>
            </a:pP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＊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기관회원로그인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대표계정인증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 /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개인회원로그인 예시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2.</a:t>
            </a:r>
            <a:r>
              <a:rPr lang="ko-KR" altLang="en-US" sz="1600" b="1" u="sng" dirty="0" err="1" smtClean="0">
                <a:solidFill>
                  <a:srgbClr val="CC0066"/>
                </a:solidFill>
              </a:rPr>
              <a:t>메인콘텐츠서비스</a:t>
            </a:r>
            <a:endParaRPr lang="ko-KR" altLang="en-US" sz="1600" b="1" u="sng" dirty="0" smtClean="0">
              <a:solidFill>
                <a:srgbClr val="CC0066"/>
              </a:solidFill>
            </a:endParaRPr>
          </a:p>
          <a:p>
            <a:pPr>
              <a:lnSpc>
                <a:spcPct val="150000"/>
              </a:lnSpc>
            </a:pPr>
            <a:endParaRPr lang="ko-KR" altLang="en-US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3.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검색서비스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통합검색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본문내용검색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상세검색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-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논문검색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상세검색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-</a:t>
            </a:r>
            <a:r>
              <a:rPr lang="ko-KR" altLang="en-US" sz="12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불리언검색</a:t>
            </a:r>
            <a:endParaRPr lang="en-US" altLang="ko-KR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lnSpc>
                <a:spcPct val="150000"/>
              </a:lnSpc>
            </a:pPr>
            <a:endParaRPr lang="en-US" altLang="ko-KR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타원형 설명선 20"/>
          <p:cNvSpPr/>
          <p:nvPr/>
        </p:nvSpPr>
        <p:spPr>
          <a:xfrm flipH="1">
            <a:off x="2923469" y="818870"/>
            <a:ext cx="867525" cy="619307"/>
          </a:xfrm>
          <a:prstGeom prst="wedgeEllipseCallout">
            <a:avLst>
              <a:gd name="adj1" fmla="val 37222"/>
              <a:gd name="adj2" fmla="val 55396"/>
            </a:avLst>
          </a:prstGeom>
          <a:solidFill>
            <a:srgbClr val="FFFFFF"/>
          </a:solidFill>
          <a:ln w="38100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numCol="1" rtlCol="0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1" i="0" u="none" strike="noStrike" kern="0" cap="none" spc="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099949" y="890769"/>
            <a:ext cx="514564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PC</a:t>
            </a:r>
            <a:endParaRPr kumimoji="0" lang="en-US" altLang="ko-KR" sz="3200" b="1" i="0" u="none" strike="noStrike" kern="0" cap="none" spc="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017746" y="2487613"/>
            <a:ext cx="1962076" cy="40626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4.</a:t>
            </a:r>
            <a:r>
              <a:rPr lang="ko-KR" altLang="en-US" sz="1600" b="1" u="sng" dirty="0" err="1" smtClean="0">
                <a:solidFill>
                  <a:srgbClr val="CC0066"/>
                </a:solidFill>
              </a:rPr>
              <a:t>브라우징</a:t>
            </a:r>
            <a:endParaRPr lang="ko-KR" altLang="en-US" sz="1600" b="1" u="sng" dirty="0" smtClean="0">
              <a:solidFill>
                <a:srgbClr val="CC0066"/>
              </a:solidFill>
            </a:endParaRP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주제분류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발행기관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간행물</a:t>
            </a:r>
            <a:endParaRPr lang="en-US" altLang="ko-KR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ko-KR" altLang="en-US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5.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원문서비스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원문의 구조화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제공서비스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서지반출</a:t>
            </a:r>
          </a:p>
          <a:p>
            <a:pPr>
              <a:lnSpc>
                <a:spcPct val="150000"/>
              </a:lnSpc>
            </a:pPr>
            <a:endParaRPr lang="ko-KR" altLang="en-US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6.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검색연구소</a:t>
            </a:r>
            <a:endParaRPr lang="en-US" altLang="ko-KR" sz="1600" b="1" u="sng" dirty="0" smtClean="0">
              <a:solidFill>
                <a:srgbClr val="CC0066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600" b="1" u="sng" dirty="0" smtClean="0">
              <a:solidFill>
                <a:srgbClr val="CC0066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7.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구매하기</a:t>
            </a:r>
            <a:r>
              <a:rPr lang="en-US" altLang="ko-KR" sz="1600" b="1" u="sng" dirty="0" smtClean="0">
                <a:solidFill>
                  <a:srgbClr val="CC0066"/>
                </a:solidFill>
              </a:rPr>
              <a:t>(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개인회원</a:t>
            </a:r>
            <a:r>
              <a:rPr lang="en-US" altLang="ko-KR" sz="1600" b="1" u="sng" dirty="0" smtClean="0">
                <a:solidFill>
                  <a:srgbClr val="CC0066"/>
                </a:solidFill>
              </a:rPr>
              <a:t>)</a:t>
            </a:r>
            <a:endParaRPr lang="ko-KR" altLang="en-US" sz="1600" b="1" u="sng" dirty="0" smtClean="0">
              <a:solidFill>
                <a:srgbClr val="CC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내용 개체 틀 2"/>
          <p:cNvSpPr txBox="1">
            <a:spLocks/>
          </p:cNvSpPr>
          <p:nvPr/>
        </p:nvSpPr>
        <p:spPr>
          <a:xfrm>
            <a:off x="0" y="1855258"/>
            <a:ext cx="9144000" cy="201401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D9D9D9">
                <a:alpha val="69804"/>
              </a:srgbClr>
            </a:solidFill>
            <a:prstDash val="solid"/>
            <a:headEnd/>
            <a:tailEnd/>
          </a:ln>
          <a:effectLst/>
        </p:spPr>
        <p:txBody>
          <a:bodyPr wrap="none" lIns="432000"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0" cap="none" spc="-15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16" name="내용 개체 틀 2"/>
          <p:cNvSpPr txBox="1">
            <a:spLocks/>
          </p:cNvSpPr>
          <p:nvPr/>
        </p:nvSpPr>
        <p:spPr>
          <a:xfrm>
            <a:off x="500597" y="2804621"/>
            <a:ext cx="7745936" cy="830997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+mj-ea"/>
              <a:buAutoNum type="circleNumDbPlain"/>
            </a:pPr>
            <a:r>
              <a:rPr lang="en-US" altLang="ko-KR" sz="1000" b="1" dirty="0" smtClean="0">
                <a:solidFill>
                  <a:srgbClr val="C00000"/>
                </a:solidFill>
              </a:rPr>
              <a:t>IP</a:t>
            </a:r>
            <a:r>
              <a:rPr lang="ko-KR" altLang="en-US" sz="1000" b="1" dirty="0" smtClean="0">
                <a:solidFill>
                  <a:srgbClr val="C00000"/>
                </a:solidFill>
              </a:rPr>
              <a:t>인증 </a:t>
            </a:r>
            <a:r>
              <a:rPr lang="en-US" altLang="ko-KR" sz="1000" dirty="0" smtClean="0"/>
              <a:t>: IP</a:t>
            </a:r>
            <a:r>
              <a:rPr lang="ko-KR" altLang="en-US" sz="1000" dirty="0" smtClean="0"/>
              <a:t>가 사전에 등록되어 있는 기관 내 구성원 모두가 별도의 로그인 없이 이용가능한 인증서비스입니다</a:t>
            </a:r>
            <a:r>
              <a:rPr lang="en-US" altLang="ko-KR" sz="1000" dirty="0" smtClean="0"/>
              <a:t>.</a:t>
            </a:r>
          </a:p>
          <a:p>
            <a:pPr marL="228600" indent="-228600">
              <a:buFont typeface="+mj-ea"/>
              <a:buAutoNum type="circleNumDbPlain"/>
            </a:pPr>
            <a:r>
              <a:rPr lang="ko-KR" altLang="en-US" sz="1000" b="1" dirty="0" smtClean="0">
                <a:solidFill>
                  <a:srgbClr val="C00000"/>
                </a:solidFill>
              </a:rPr>
              <a:t>도서관접속인증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기관 도서관 혹은 자료실 홈페이지 접속 → 로그인 후 </a:t>
            </a:r>
            <a:r>
              <a:rPr lang="ko-KR" altLang="en-US" sz="1000" dirty="0" err="1" smtClean="0"/>
              <a:t>뉴논문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배너 클릭 혹은 </a:t>
            </a:r>
            <a:r>
              <a:rPr lang="ko-KR" altLang="en-US" sz="1000" dirty="0" err="1" smtClean="0"/>
              <a:t>뉴논문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사이트 접속하시면 자동으로 인증됩니다</a:t>
            </a:r>
            <a:r>
              <a:rPr lang="en-US" altLang="ko-KR" sz="1000" dirty="0" smtClean="0"/>
              <a:t>.</a:t>
            </a:r>
          </a:p>
          <a:p>
            <a:pPr marL="228600" indent="-228600">
              <a:buFont typeface="+mj-ea"/>
              <a:buAutoNum type="circleNumDbPlain"/>
            </a:pPr>
            <a:r>
              <a:rPr lang="ko-KR" altLang="en-US" sz="1000" b="1" dirty="0" smtClean="0">
                <a:solidFill>
                  <a:srgbClr val="C00000"/>
                </a:solidFill>
              </a:rPr>
              <a:t>대표계정인증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사전에 </a:t>
            </a:r>
            <a:r>
              <a:rPr lang="ko-KR" altLang="en-US" sz="1000" dirty="0" err="1" smtClean="0"/>
              <a:t>뉴논문과</a:t>
            </a:r>
            <a:r>
              <a:rPr lang="ko-KR" altLang="en-US" sz="1000" dirty="0" smtClean="0"/>
              <a:t> 제휴를 맺고 있는 기관에 한하여 발급되는 계정으로 도서관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자료실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에 문의 하시면 확인하실 수 있습니다</a:t>
            </a:r>
            <a:r>
              <a:rPr lang="en-US" altLang="ko-KR" sz="1000" dirty="0" smtClean="0"/>
              <a:t>.</a:t>
            </a:r>
          </a:p>
        </p:txBody>
      </p:sp>
      <p:sp>
        <p:nvSpPr>
          <p:cNvPr id="50" name="내용 개체 틀 2"/>
          <p:cNvSpPr txBox="1">
            <a:spLocks/>
          </p:cNvSpPr>
          <p:nvPr/>
        </p:nvSpPr>
        <p:spPr>
          <a:xfrm>
            <a:off x="356453" y="2139950"/>
            <a:ext cx="8381147" cy="523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기관회원은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뉴논문과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제휴를 맺은 기관의 구성원입니다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기관회원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으로 인증된 회원은 언제 어디서나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자유롭게 </a:t>
            </a:r>
            <a:r>
              <a:rPr lang="ko-KR" altLang="en-US" sz="10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뉴논문의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자료를 이용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smtClean="0"/>
              <a:t>인증방식</a:t>
            </a: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1)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 기관회원 가입 및 로그인</a:t>
            </a:r>
          </a:p>
        </p:txBody>
      </p:sp>
      <p:sp>
        <p:nvSpPr>
          <p:cNvPr id="54" name="제목 1"/>
          <p:cNvSpPr txBox="1">
            <a:spLocks/>
          </p:cNvSpPr>
          <p:nvPr/>
        </p:nvSpPr>
        <p:spPr>
          <a:xfrm>
            <a:off x="256544" y="700126"/>
            <a:ext cx="6995120" cy="5809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1.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회원가입</a:t>
            </a: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/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로그인</a:t>
            </a:r>
            <a:endParaRPr kumimoji="0" lang="ko-KR" altLang="en-US" sz="4000" b="1" i="0" u="none" strike="noStrike" kern="1200" cap="none" spc="-15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sp>
        <p:nvSpPr>
          <p:cNvPr id="31" name="내용 개체 틀 2"/>
          <p:cNvSpPr txBox="1">
            <a:spLocks/>
          </p:cNvSpPr>
          <p:nvPr/>
        </p:nvSpPr>
        <p:spPr>
          <a:xfrm>
            <a:off x="259795" y="4179569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2)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 개인회원 가입 및 로그인</a:t>
            </a:r>
          </a:p>
        </p:txBody>
      </p:sp>
      <p:sp>
        <p:nvSpPr>
          <p:cNvPr id="32" name="내용 개체 틀 2"/>
          <p:cNvSpPr txBox="1">
            <a:spLocks/>
          </p:cNvSpPr>
          <p:nvPr/>
        </p:nvSpPr>
        <p:spPr>
          <a:xfrm>
            <a:off x="0" y="4606926"/>
            <a:ext cx="9144000" cy="91030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D9D9D9">
                <a:alpha val="69804"/>
              </a:srgbClr>
            </a:solidFill>
            <a:prstDash val="solid"/>
            <a:headEnd/>
            <a:tailEnd/>
          </a:ln>
          <a:effectLst/>
        </p:spPr>
        <p:txBody>
          <a:bodyPr wrap="none" lIns="432000"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0" cap="none" spc="-15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35" name="내용 개체 틀 2"/>
          <p:cNvSpPr txBox="1">
            <a:spLocks/>
          </p:cNvSpPr>
          <p:nvPr/>
        </p:nvSpPr>
        <p:spPr>
          <a:xfrm>
            <a:off x="356453" y="4891617"/>
            <a:ext cx="8381147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개인회원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은 자료를 이용하려면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개인회원 가입 후 로그인하여 구매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하셔야 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기관회원도 개인회원가입이 가능합니다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887" y="2791246"/>
            <a:ext cx="1614587" cy="898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직사각형 66"/>
          <p:cNvSpPr/>
          <p:nvPr/>
        </p:nvSpPr>
        <p:spPr>
          <a:xfrm>
            <a:off x="571500" y="3123413"/>
            <a:ext cx="288131" cy="85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3654" y="3474096"/>
            <a:ext cx="4176000" cy="979944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3654" y="5042141"/>
            <a:ext cx="4176000" cy="967121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34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＊기관회원로그인</a:t>
            </a: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대표계정인증</a:t>
            </a: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) /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개인회원로그인 예시 </a:t>
            </a:r>
          </a:p>
        </p:txBody>
      </p:sp>
      <p:sp>
        <p:nvSpPr>
          <p:cNvPr id="54" name="제목 1"/>
          <p:cNvSpPr txBox="1">
            <a:spLocks/>
          </p:cNvSpPr>
          <p:nvPr/>
        </p:nvSpPr>
        <p:spPr>
          <a:xfrm>
            <a:off x="256544" y="700126"/>
            <a:ext cx="6995120" cy="5809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1.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회원가입</a:t>
            </a: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/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로그인</a:t>
            </a:r>
            <a:endParaRPr kumimoji="0" lang="ko-KR" altLang="en-US" sz="4000" b="1" i="0" u="none" strike="noStrike" kern="1200" cap="none" spc="-15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/>
          <a:srcRect l="40014" t="7229" r="12897" b="72455"/>
          <a:stretch>
            <a:fillRect/>
          </a:stretch>
        </p:blipFill>
        <p:spPr bwMode="auto">
          <a:xfrm>
            <a:off x="3549259" y="1855258"/>
            <a:ext cx="4176000" cy="1013426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21" name="줄무늬가 있는 오른쪽 화살표 20"/>
          <p:cNvSpPr/>
          <p:nvPr/>
        </p:nvSpPr>
        <p:spPr>
          <a:xfrm rot="5400000">
            <a:off x="5366641" y="3159133"/>
            <a:ext cx="36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307041" y="2905974"/>
            <a:ext cx="660437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미인증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 화면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91391" y="4460654"/>
            <a:ext cx="910506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기관인증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 된 화면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35709" y="6039258"/>
            <a:ext cx="142186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기관인증</a:t>
            </a:r>
            <a:r>
              <a:rPr lang="en-US" altLang="ko-KR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+</a:t>
            </a:r>
            <a:r>
              <a:rPr lang="ko-KR" altLang="en-US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개인인증 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된 화면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내용 개체 틀 2"/>
          <p:cNvSpPr txBox="1">
            <a:spLocks/>
          </p:cNvSpPr>
          <p:nvPr/>
        </p:nvSpPr>
        <p:spPr>
          <a:xfrm>
            <a:off x="500597" y="3930801"/>
            <a:ext cx="1584000" cy="228370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기관회원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미인증된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경우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 IP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주소 확인 후 도서관에 문의해주세요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(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이곳에 마우스오버를 하면 자신의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IP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주소를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.)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개인회원로그인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개인회원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로그인창에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뉴논문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회원 아이디와 비밀번호를 입력하여 로그인합니다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기관회원과 개인회원이 인증된 현황을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31" name="타원 30"/>
          <p:cNvSpPr/>
          <p:nvPr/>
        </p:nvSpPr>
        <p:spPr>
          <a:xfrm>
            <a:off x="356597" y="395172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356597" y="4930059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3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3" name="줄무늬가 있는 오른쪽 화살표 32"/>
          <p:cNvSpPr/>
          <p:nvPr/>
        </p:nvSpPr>
        <p:spPr>
          <a:xfrm rot="5400000">
            <a:off x="5366641" y="4750867"/>
            <a:ext cx="36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4211718" y="263366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612751" y="2108200"/>
            <a:ext cx="706967" cy="67733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8" name="그룹 37"/>
          <p:cNvGrpSpPr/>
          <p:nvPr/>
        </p:nvGrpSpPr>
        <p:grpSpPr>
          <a:xfrm>
            <a:off x="2901556" y="1863725"/>
            <a:ext cx="867956" cy="509190"/>
            <a:chOff x="2810938" y="1863725"/>
            <a:chExt cx="867956" cy="509190"/>
          </a:xfrm>
        </p:grpSpPr>
        <p:grpSp>
          <p:nvGrpSpPr>
            <p:cNvPr id="44" name="그룹 43"/>
            <p:cNvGrpSpPr/>
            <p:nvPr/>
          </p:nvGrpSpPr>
          <p:grpSpPr>
            <a:xfrm>
              <a:off x="3390894" y="1863725"/>
              <a:ext cx="288000" cy="288000"/>
              <a:chOff x="3581399" y="1346200"/>
              <a:chExt cx="288000" cy="288000"/>
            </a:xfrm>
          </p:grpSpPr>
          <p:sp>
            <p:nvSpPr>
              <p:cNvPr id="45" name="타원 44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6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37" name="모서리가 둥근 직사각형 36"/>
            <p:cNvSpPr/>
            <p:nvPr/>
          </p:nvSpPr>
          <p:spPr>
            <a:xfrm>
              <a:off x="2810938" y="2084915"/>
              <a:ext cx="792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기관회원로그인</a:t>
              </a:r>
              <a:r>
                <a:rPr lang="en-US" altLang="ko-KR" sz="800" b="1" dirty="0" smtClean="0">
                  <a:latin typeface="나눔고딕" pitchFamily="50" charset="-127"/>
                  <a:ea typeface="나눔고딕" pitchFamily="50" charset="-127"/>
                </a:rPr>
                <a:t>(</a:t>
              </a:r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대표계정인증</a:t>
              </a:r>
              <a:r>
                <a:rPr lang="en-US" altLang="ko-KR" sz="800" b="1" dirty="0" smtClean="0">
                  <a:latin typeface="나눔고딕" pitchFamily="50" charset="-127"/>
                  <a:ea typeface="나눔고딕" pitchFamily="50" charset="-127"/>
                </a:rPr>
                <a:t>)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52" name="타원 51"/>
          <p:cNvSpPr/>
          <p:nvPr/>
        </p:nvSpPr>
        <p:spPr>
          <a:xfrm>
            <a:off x="3762763" y="192872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3" name="내용 개체 틀 2"/>
          <p:cNvSpPr txBox="1">
            <a:spLocks/>
          </p:cNvSpPr>
          <p:nvPr/>
        </p:nvSpPr>
        <p:spPr>
          <a:xfrm>
            <a:off x="500597" y="2127660"/>
            <a:ext cx="1584000" cy="144636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기관회원로그인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대표계정인증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기관회원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로그인창에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대표계정을 입력하여 로그인합니다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55" name="타원 54"/>
          <p:cNvSpPr/>
          <p:nvPr/>
        </p:nvSpPr>
        <p:spPr>
          <a:xfrm>
            <a:off x="356597" y="2140349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356597" y="5742919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4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3602835" y="3645696"/>
            <a:ext cx="671512" cy="709612"/>
          </a:xfrm>
          <a:prstGeom prst="rect">
            <a:avLst/>
          </a:prstGeom>
          <a:solidFill>
            <a:srgbClr val="FCFC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그림 47" descr="가칭_한국대_UI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03624" y="3658678"/>
            <a:ext cx="661458" cy="661458"/>
          </a:xfrm>
          <a:prstGeom prst="rect">
            <a:avLst/>
          </a:prstGeom>
        </p:spPr>
      </p:pic>
      <p:grpSp>
        <p:nvGrpSpPr>
          <p:cNvPr id="50" name="그룹 49"/>
          <p:cNvGrpSpPr/>
          <p:nvPr/>
        </p:nvGrpSpPr>
        <p:grpSpPr>
          <a:xfrm>
            <a:off x="4099978" y="3556731"/>
            <a:ext cx="720000" cy="380999"/>
            <a:chOff x="4745298" y="3223356"/>
            <a:chExt cx="720000" cy="380999"/>
          </a:xfrm>
        </p:grpSpPr>
        <p:grpSp>
          <p:nvGrpSpPr>
            <p:cNvPr id="40" name="그룹 39"/>
            <p:cNvGrpSpPr/>
            <p:nvPr/>
          </p:nvGrpSpPr>
          <p:grpSpPr>
            <a:xfrm>
              <a:off x="4880762" y="3223356"/>
              <a:ext cx="288000" cy="288000"/>
              <a:chOff x="3581399" y="1346200"/>
              <a:chExt cx="288000" cy="288000"/>
            </a:xfrm>
          </p:grpSpPr>
          <p:sp>
            <p:nvSpPr>
              <p:cNvPr id="41" name="타원 40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2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43" name="모서리가 둥근 직사각형 42"/>
            <p:cNvSpPr/>
            <p:nvPr/>
          </p:nvSpPr>
          <p:spPr>
            <a:xfrm>
              <a:off x="4745298" y="3443489"/>
              <a:ext cx="720000" cy="160866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개인회원로그인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56" name="타원 55"/>
            <p:cNvSpPr/>
            <p:nvPr/>
          </p:nvSpPr>
          <p:spPr>
            <a:xfrm>
              <a:off x="4813273" y="3233029"/>
              <a:ext cx="108000" cy="10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800" dirty="0" smtClean="0">
                  <a:latin typeface="Comic Sans MS" pitchFamily="66" charset="0"/>
                  <a:ea typeface="나눔고딕" pitchFamily="50" charset="-127"/>
                </a:rPr>
                <a:t>3</a:t>
              </a:r>
              <a:endParaRPr lang="ko-KR" altLang="en-US" sz="800" dirty="0">
                <a:latin typeface="Comic Sans MS" pitchFamily="66" charset="0"/>
                <a:ea typeface="나눔고딕" pitchFamily="50" charset="-127"/>
              </a:endParaRPr>
            </a:p>
          </p:txBody>
        </p:sp>
      </p:grpSp>
      <p:sp>
        <p:nvSpPr>
          <p:cNvPr id="58" name="직사각형 57"/>
          <p:cNvSpPr/>
          <p:nvPr/>
        </p:nvSpPr>
        <p:spPr>
          <a:xfrm>
            <a:off x="3629028" y="5210176"/>
            <a:ext cx="671512" cy="709612"/>
          </a:xfrm>
          <a:prstGeom prst="rect">
            <a:avLst/>
          </a:prstGeom>
          <a:solidFill>
            <a:srgbClr val="FCFC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9" name="그림 58" descr="가칭_한국대_UI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29817" y="5223158"/>
            <a:ext cx="661458" cy="661458"/>
          </a:xfrm>
          <a:prstGeom prst="rect">
            <a:avLst/>
          </a:prstGeom>
        </p:spPr>
      </p:pic>
      <p:sp>
        <p:nvSpPr>
          <p:cNvPr id="60" name="직사각형 59"/>
          <p:cNvSpPr/>
          <p:nvPr/>
        </p:nvSpPr>
        <p:spPr>
          <a:xfrm>
            <a:off x="3612355" y="3488530"/>
            <a:ext cx="250031" cy="83344"/>
          </a:xfrm>
          <a:prstGeom prst="rect">
            <a:avLst/>
          </a:prstGeom>
          <a:solidFill>
            <a:srgbClr val="404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3614736" y="3498061"/>
            <a:ext cx="256480" cy="6155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400" b="1" dirty="0" smtClean="0">
                <a:solidFill>
                  <a:srgbClr val="B9BBC8"/>
                </a:solidFill>
                <a:latin typeface="+mj-ea"/>
                <a:ea typeface="+mj-ea"/>
              </a:rPr>
              <a:t>한국대학교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3626645" y="5050605"/>
            <a:ext cx="250031" cy="83344"/>
          </a:xfrm>
          <a:prstGeom prst="rect">
            <a:avLst/>
          </a:prstGeom>
          <a:solidFill>
            <a:srgbClr val="404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TextBox 62"/>
          <p:cNvSpPr txBox="1"/>
          <p:nvPr/>
        </p:nvSpPr>
        <p:spPr>
          <a:xfrm>
            <a:off x="3631405" y="5064899"/>
            <a:ext cx="256480" cy="6155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400" b="1" dirty="0" smtClean="0">
                <a:solidFill>
                  <a:srgbClr val="B9BBC8"/>
                </a:solidFill>
                <a:latin typeface="+mj-ea"/>
                <a:ea typeface="+mj-ea"/>
              </a:rPr>
              <a:t>한국대학교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3595130" y="5047464"/>
            <a:ext cx="1004298" cy="108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4100190" y="498635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4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89305" y="3124723"/>
            <a:ext cx="259686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sz="500" b="1" dirty="0" smtClean="0">
                <a:solidFill>
                  <a:srgbClr val="B2B2B2"/>
                </a:solidFill>
              </a:rPr>
              <a:t>knu2014</a:t>
            </a:r>
            <a:endParaRPr lang="ko-KR" altLang="en-US" sz="500" b="1" dirty="0" smtClean="0">
              <a:solidFill>
                <a:srgbClr val="B2B2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4"/>
          <p:cNvGrpSpPr/>
          <p:nvPr/>
        </p:nvGrpSpPr>
        <p:grpSpPr>
          <a:xfrm>
            <a:off x="2471206" y="1869005"/>
            <a:ext cx="2676858" cy="1943071"/>
            <a:chOff x="2471207" y="2148416"/>
            <a:chExt cx="2898000" cy="2103593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3855" t="7171" r="13389" b="11845"/>
            <a:stretch>
              <a:fillRect/>
            </a:stretch>
          </p:blipFill>
          <p:spPr bwMode="auto">
            <a:xfrm>
              <a:off x="2471207" y="2148416"/>
              <a:ext cx="2898000" cy="21035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직사각형 35"/>
            <p:cNvSpPr/>
            <p:nvPr/>
          </p:nvSpPr>
          <p:spPr>
            <a:xfrm>
              <a:off x="2822581" y="2687129"/>
              <a:ext cx="2181219" cy="894354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2859242" y="2682343"/>
              <a:ext cx="584611" cy="77948"/>
            </a:xfrm>
            <a:prstGeom prst="rect">
              <a:avLst/>
            </a:prstGeom>
            <a:noFill/>
            <a:ln w="12700"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2.</a:t>
            </a:r>
            <a:r>
              <a:rPr lang="ko-KR" altLang="en-US" sz="40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메인콘텐츠서비스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내용 개체 틀 2"/>
          <p:cNvSpPr txBox="1">
            <a:spLocks/>
          </p:cNvSpPr>
          <p:nvPr/>
        </p:nvSpPr>
        <p:spPr>
          <a:xfrm>
            <a:off x="500597" y="2804620"/>
            <a:ext cx="1584000" cy="196977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이슈검색어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뉴논문에서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주간 많이 이용된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이슈검색어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연관검색어와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검색어로 많이 다운로드 받은 자료를 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베스트자료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err="1" smtClean="0"/>
              <a:t>뉴논문에서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한달간</a:t>
            </a:r>
            <a:r>
              <a:rPr lang="ko-KR" altLang="en-US" sz="1000" dirty="0" smtClean="0"/>
              <a:t> 많이 이용된 자료를 제공합니다</a:t>
            </a:r>
            <a:r>
              <a:rPr lang="en-US" altLang="ko-KR" sz="1000" dirty="0" smtClean="0"/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신규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업데이트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/>
              <a:t>신규서비스학회와 최신업데이트 논문을 제공합니다</a:t>
            </a:r>
            <a:r>
              <a:rPr lang="en-US" altLang="ko-KR" sz="1000" dirty="0" smtClean="0"/>
              <a:t>.</a:t>
            </a: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473163" y="1861758"/>
            <a:ext cx="2666055" cy="1935903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356597" y="2817310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56597" y="364277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28733" y="3350443"/>
            <a:ext cx="3238500" cy="1331139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28733" y="4847596"/>
            <a:ext cx="3238500" cy="1324347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28733" y="1853291"/>
            <a:ext cx="3238500" cy="1331139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sp>
        <p:nvSpPr>
          <p:cNvPr id="38" name="직사각형 37"/>
          <p:cNvSpPr/>
          <p:nvPr/>
        </p:nvSpPr>
        <p:spPr>
          <a:xfrm>
            <a:off x="5505288" y="1853291"/>
            <a:ext cx="3262246" cy="1332302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505288" y="3328607"/>
            <a:ext cx="3262246" cy="1332302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5505288" y="4818740"/>
            <a:ext cx="3262246" cy="1332302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5540384" y="1852072"/>
            <a:ext cx="288000" cy="100918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5819795" y="3352790"/>
            <a:ext cx="288000" cy="100918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>
            <a:off x="6133074" y="4851389"/>
            <a:ext cx="288000" cy="100918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5630384" y="1769473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909795" y="3266006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6223074" y="477201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3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4" name="줄무늬가 있는 오른쪽 화살표 43"/>
          <p:cNvSpPr/>
          <p:nvPr/>
        </p:nvSpPr>
        <p:spPr>
          <a:xfrm>
            <a:off x="5240873" y="2429442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줄무늬가 있는 오른쪽 화살표 45"/>
          <p:cNvSpPr/>
          <p:nvPr/>
        </p:nvSpPr>
        <p:spPr>
          <a:xfrm>
            <a:off x="5240873" y="3904758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줄무늬가 있는 오른쪽 화살표 46"/>
          <p:cNvSpPr/>
          <p:nvPr/>
        </p:nvSpPr>
        <p:spPr>
          <a:xfrm>
            <a:off x="5240873" y="5394891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타원 48"/>
          <p:cNvSpPr/>
          <p:nvPr/>
        </p:nvSpPr>
        <p:spPr>
          <a:xfrm>
            <a:off x="356597" y="4320131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3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0" name="내용 개체 틀 2"/>
          <p:cNvSpPr txBox="1">
            <a:spLocks/>
          </p:cNvSpPr>
          <p:nvPr/>
        </p:nvSpPr>
        <p:spPr>
          <a:xfrm>
            <a:off x="356453" y="2139950"/>
            <a:ext cx="1731271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메인페이지에서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이슈 </a:t>
            </a:r>
            <a:r>
              <a:rPr lang="ko-KR" altLang="en-US" sz="10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검색어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베스트 자료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신규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업데이트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서비스합니다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479675" y="1534000"/>
            <a:ext cx="15228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2230" y="1520380"/>
            <a:ext cx="6312238" cy="5261235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3.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검색서비스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내용 개체 틀 2"/>
          <p:cNvSpPr txBox="1">
            <a:spLocks/>
          </p:cNvSpPr>
          <p:nvPr/>
        </p:nvSpPr>
        <p:spPr>
          <a:xfrm>
            <a:off x="500597" y="2144195"/>
            <a:ext cx="1584000" cy="4278094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원하는 단어를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통합검색합니다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검색어와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연관된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검색어가 포함된 발행기관 정보를 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검색어가 포함된 간행물 정보를 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결과 내 추가 검색할 단어를 검색합니다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내가 검색한 단어가 차례로 누적됩니다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원하는 단어만 </a:t>
            </a: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선택      해서 검색결과를 확인합니다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검색된 결과에서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주제분류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자료유형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등재정보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발행기관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간행물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발행년도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의 제한항목들 중 원하는 항목만 선택해서 검색결과를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하단 검색결과의 내용 중 한자를 한글로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한글을 한자로 전환합니다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선택한 정렬기준에 맞춰 하단 검색결과 리스트를 재정렬합니다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1" name="타원 20"/>
          <p:cNvSpPr/>
          <p:nvPr/>
        </p:nvSpPr>
        <p:spPr>
          <a:xfrm>
            <a:off x="356597" y="215688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56597" y="2499136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</a:blip>
          <a:srcRect r="18921" b="12017"/>
          <a:stretch>
            <a:fillRect/>
          </a:stretch>
        </p:blipFill>
        <p:spPr bwMode="auto">
          <a:xfrm>
            <a:off x="727466" y="4118821"/>
            <a:ext cx="193069" cy="20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타원 57"/>
          <p:cNvSpPr/>
          <p:nvPr/>
        </p:nvSpPr>
        <p:spPr>
          <a:xfrm>
            <a:off x="4105302" y="152305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2587208" y="3584097"/>
            <a:ext cx="6073713" cy="1125926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1)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통합검색</a:t>
            </a:r>
          </a:p>
        </p:txBody>
      </p:sp>
      <p:sp>
        <p:nvSpPr>
          <p:cNvPr id="61" name="타원 60"/>
          <p:cNvSpPr/>
          <p:nvPr/>
        </p:nvSpPr>
        <p:spPr>
          <a:xfrm>
            <a:off x="4105302" y="3547696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7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79675" y="1337574"/>
            <a:ext cx="537006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통합검색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356597" y="4519596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7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356597" y="5456326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8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356597" y="5947406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9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499246" y="3085244"/>
            <a:ext cx="4177210" cy="451768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2575767" y="3085244"/>
            <a:ext cx="1888221" cy="451768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6850623" y="302626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6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4105302" y="302626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5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616071" y="5284696"/>
            <a:ext cx="543854" cy="132693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타원 40"/>
          <p:cNvSpPr/>
          <p:nvPr/>
        </p:nvSpPr>
        <p:spPr>
          <a:xfrm>
            <a:off x="6850623" y="5215755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8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339228" y="2241126"/>
            <a:ext cx="5373232" cy="25177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/>
          <p:cNvSpPr/>
          <p:nvPr/>
        </p:nvSpPr>
        <p:spPr>
          <a:xfrm>
            <a:off x="4105302" y="2183080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356597" y="318224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4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356597" y="284583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3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356597" y="351579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5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356597" y="384071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6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5" cstate="print"/>
          <a:srcRect l="33334" t="25643" r="16447" b="69334"/>
          <a:stretch>
            <a:fillRect/>
          </a:stretch>
        </p:blipFill>
        <p:spPr bwMode="auto">
          <a:xfrm>
            <a:off x="2518917" y="2605177"/>
            <a:ext cx="6193543" cy="348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직사각형 62"/>
          <p:cNvSpPr/>
          <p:nvPr/>
        </p:nvSpPr>
        <p:spPr>
          <a:xfrm>
            <a:off x="5682763" y="2609860"/>
            <a:ext cx="3029698" cy="324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타원 63"/>
          <p:cNvSpPr/>
          <p:nvPr/>
        </p:nvSpPr>
        <p:spPr>
          <a:xfrm>
            <a:off x="6850623" y="255181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4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2578580" y="2609860"/>
            <a:ext cx="3001531" cy="324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타원 65"/>
          <p:cNvSpPr/>
          <p:nvPr/>
        </p:nvSpPr>
        <p:spPr>
          <a:xfrm>
            <a:off x="4105302" y="255181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3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1471" y="3155943"/>
            <a:ext cx="2700829" cy="253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91780" y="5697252"/>
            <a:ext cx="6078247" cy="104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직사각형 50"/>
          <p:cNvSpPr/>
          <p:nvPr/>
        </p:nvSpPr>
        <p:spPr>
          <a:xfrm>
            <a:off x="2596162" y="5493885"/>
            <a:ext cx="2479894" cy="194741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타원 52"/>
          <p:cNvSpPr/>
          <p:nvPr/>
        </p:nvSpPr>
        <p:spPr>
          <a:xfrm>
            <a:off x="4105302" y="542494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9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2659595" y="1538819"/>
            <a:ext cx="868290" cy="558033"/>
          </a:xfrm>
          <a:prstGeom prst="rect">
            <a:avLst/>
          </a:prstGeom>
          <a:solidFill>
            <a:srgbClr val="FCFC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5" name="그림 54" descr="가칭_한국대_UI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49829" y="1557870"/>
            <a:ext cx="514969" cy="514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32269" t="9699" r="15028" b="17233"/>
          <a:stretch>
            <a:fillRect/>
          </a:stretch>
        </p:blipFill>
        <p:spPr bwMode="auto">
          <a:xfrm>
            <a:off x="2479675" y="1861835"/>
            <a:ext cx="5319525" cy="4148435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3.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검색서비스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내용 개체 틀 2"/>
          <p:cNvSpPr txBox="1">
            <a:spLocks/>
          </p:cNvSpPr>
          <p:nvPr/>
        </p:nvSpPr>
        <p:spPr>
          <a:xfrm>
            <a:off x="356453" y="2139950"/>
            <a:ext cx="1731271" cy="11695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본문내용검색이란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? </a:t>
            </a: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본문내용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(PDF-text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원문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에서 검색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한 결과를 통합검색시 미리 확인할 수 있는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뉴논문에서만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제공하는 편리한 검색서비스입니다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531682" y="3886223"/>
            <a:ext cx="1440000" cy="216000"/>
            <a:chOff x="5647196" y="1003094"/>
            <a:chExt cx="1266861" cy="236231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4435" t="56658" r="84527" b="18007"/>
            <a:stretch>
              <a:fillRect/>
            </a:stretch>
          </p:blipFill>
          <p:spPr bwMode="auto">
            <a:xfrm>
              <a:off x="5647196" y="1003094"/>
              <a:ext cx="504056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 l="4590" t="58144" r="84418" b="16236"/>
            <a:stretch>
              <a:fillRect/>
            </a:stretch>
          </p:blipFill>
          <p:spPr bwMode="auto">
            <a:xfrm>
              <a:off x="6410001" y="1023301"/>
              <a:ext cx="504056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7" name="줄무늬가 있는 오른쪽 화살표 56"/>
            <p:cNvSpPr/>
            <p:nvPr/>
          </p:nvSpPr>
          <p:spPr>
            <a:xfrm>
              <a:off x="6195435" y="1022880"/>
              <a:ext cx="180000" cy="180000"/>
            </a:xfrm>
            <a:prstGeom prst="stripedRightArrow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2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2)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본문내용검색</a:t>
            </a:r>
          </a:p>
        </p:txBody>
      </p:sp>
      <p:sp>
        <p:nvSpPr>
          <p:cNvPr id="33" name="타원 32"/>
          <p:cNvSpPr/>
          <p:nvPr/>
        </p:nvSpPr>
        <p:spPr>
          <a:xfrm>
            <a:off x="3979387" y="1921879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00937" y="4385704"/>
            <a:ext cx="1008000" cy="174603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3979387" y="4326495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479675" y="1534000"/>
            <a:ext cx="537006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통합검색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내용 개체 틀 2"/>
          <p:cNvSpPr txBox="1">
            <a:spLocks/>
          </p:cNvSpPr>
          <p:nvPr/>
        </p:nvSpPr>
        <p:spPr>
          <a:xfrm>
            <a:off x="500597" y="3346507"/>
            <a:ext cx="1584000" cy="46166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“Full Text”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버튼을 켜면 검색결과화면에서 본문내용검색을 바로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9" name="타원 28"/>
          <p:cNvSpPr/>
          <p:nvPr/>
        </p:nvSpPr>
        <p:spPr>
          <a:xfrm>
            <a:off x="356597" y="337613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356597" y="426086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0" name="내용 개체 틀 2"/>
          <p:cNvSpPr txBox="1">
            <a:spLocks/>
          </p:cNvSpPr>
          <p:nvPr/>
        </p:nvSpPr>
        <p:spPr>
          <a:xfrm>
            <a:off x="500597" y="4243984"/>
            <a:ext cx="1584000" cy="46166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본문검색 결과만 보기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”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버튼을 켜면 본문내용에서 검색된 결과만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grpSp>
        <p:nvGrpSpPr>
          <p:cNvPr id="51" name="그룹 50"/>
          <p:cNvGrpSpPr/>
          <p:nvPr/>
        </p:nvGrpSpPr>
        <p:grpSpPr>
          <a:xfrm>
            <a:off x="509058" y="4784218"/>
            <a:ext cx="1548000" cy="648000"/>
            <a:chOff x="509058" y="4767284"/>
            <a:chExt cx="1548000" cy="648000"/>
          </a:xfrm>
        </p:grpSpPr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09058" y="5217453"/>
              <a:ext cx="1548000" cy="1978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23854" y="4767284"/>
              <a:ext cx="1523032" cy="189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" name="줄무늬가 있는 오른쪽 화살표 40"/>
            <p:cNvSpPr/>
            <p:nvPr/>
          </p:nvSpPr>
          <p:spPr>
            <a:xfrm rot="5400000">
              <a:off x="1189774" y="5003642"/>
              <a:ext cx="205200" cy="165600"/>
            </a:xfrm>
            <a:prstGeom prst="stripedRightArrow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줄무늬가 있는 오른쪽 화살표 43"/>
          <p:cNvSpPr/>
          <p:nvPr/>
        </p:nvSpPr>
        <p:spPr>
          <a:xfrm rot="5400000">
            <a:off x="3707820" y="4804552"/>
            <a:ext cx="648000" cy="162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9383" y="4941168"/>
            <a:ext cx="937573" cy="104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2617260" y="1885966"/>
            <a:ext cx="799453" cy="468000"/>
          </a:xfrm>
          <a:prstGeom prst="rect">
            <a:avLst/>
          </a:prstGeom>
          <a:solidFill>
            <a:srgbClr val="FCFC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7" name="그림 36" descr="가칭_한국대_UI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07495" y="1888084"/>
            <a:ext cx="441804" cy="441804"/>
          </a:xfrm>
          <a:prstGeom prst="rect">
            <a:avLst/>
          </a:prstGeom>
        </p:spPr>
      </p:pic>
      <p:sp>
        <p:nvSpPr>
          <p:cNvPr id="36" name="직사각형 35"/>
          <p:cNvSpPr/>
          <p:nvPr/>
        </p:nvSpPr>
        <p:spPr>
          <a:xfrm>
            <a:off x="2936870" y="5198504"/>
            <a:ext cx="3831373" cy="803791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3.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검색서비스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내용 개체 틀 2"/>
          <p:cNvSpPr txBox="1">
            <a:spLocks/>
          </p:cNvSpPr>
          <p:nvPr/>
        </p:nvSpPr>
        <p:spPr>
          <a:xfrm>
            <a:off x="356453" y="2139950"/>
            <a:ext cx="1731271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논문 특성에 맞춘 구체적이고 다양한 옵션값을 입력 및 선택하여 논문을 상세히 검색할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62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3)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상세검색</a:t>
            </a: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논문검색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479675" y="1534000"/>
            <a:ext cx="977832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상세검색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논문검색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27071" t="21813" r="27729" b="12012"/>
          <a:stretch>
            <a:fillRect/>
          </a:stretch>
        </p:blipFill>
        <p:spPr bwMode="auto">
          <a:xfrm>
            <a:off x="2479196" y="1855585"/>
            <a:ext cx="5310000" cy="4372941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3.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검색서비스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내용 개체 틀 2"/>
          <p:cNvSpPr txBox="1">
            <a:spLocks/>
          </p:cNvSpPr>
          <p:nvPr/>
        </p:nvSpPr>
        <p:spPr>
          <a:xfrm>
            <a:off x="356453" y="2139950"/>
            <a:ext cx="1731271" cy="193899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뉴논문에서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제공하는 연산자와 단어를 조합해 상세히 검색할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지원하는 연산자 종류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</a:p>
          <a:p>
            <a:pPr marL="0" indent="0">
              <a:buNone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         &amp;(and), |(or), !(not)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2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4)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상세검색</a:t>
            </a: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1200" dirty="0" err="1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불리언검색</a:t>
            </a:r>
            <a:endParaRPr lang="ko-KR" altLang="en-US" sz="1200" dirty="0" smtClean="0">
              <a:solidFill>
                <a:srgbClr val="3D3C3E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479675" y="1534000"/>
            <a:ext cx="1074012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상세검색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err="1" smtClean="0">
                <a:latin typeface="나눔고딕" pitchFamily="50" charset="-127"/>
                <a:ea typeface="나눔고딕" pitchFamily="50" charset="-127"/>
              </a:rPr>
              <a:t>불리언검색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9196" y="1855585"/>
            <a:ext cx="5310000" cy="3074533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5397" t="19934" r="32196" b="27460"/>
          <a:stretch>
            <a:fillRect/>
          </a:stretch>
        </p:blipFill>
        <p:spPr bwMode="auto">
          <a:xfrm>
            <a:off x="2479196" y="1855585"/>
            <a:ext cx="5310000" cy="2998219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4.</a:t>
            </a:r>
            <a:r>
              <a:rPr lang="ko-KR" altLang="en-US" sz="40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브라우징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내용 개체 틀 2"/>
          <p:cNvSpPr txBox="1">
            <a:spLocks/>
          </p:cNvSpPr>
          <p:nvPr/>
        </p:nvSpPr>
        <p:spPr>
          <a:xfrm>
            <a:off x="500597" y="2127261"/>
            <a:ext cx="1584000" cy="247860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원하는 분류를 선택한 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검색합니다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(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다중선택이 가능합니다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.)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검색된 간행물리스트를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간행물을 선택하면 추가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브라우징이나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재검색을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통해 원하는 자료를 찾을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14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1)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주제분류</a:t>
            </a:r>
          </a:p>
        </p:txBody>
      </p:sp>
      <p:sp>
        <p:nvSpPr>
          <p:cNvPr id="21" name="타원 20"/>
          <p:cNvSpPr/>
          <p:nvPr/>
        </p:nvSpPr>
        <p:spPr>
          <a:xfrm>
            <a:off x="356597" y="214841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280946" y="2750505"/>
            <a:ext cx="1778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4399477" y="2682769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56597" y="282147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556932" y="3969698"/>
            <a:ext cx="5174953" cy="854991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4399477" y="3910453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79675" y="1534000"/>
            <a:ext cx="537006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주제분류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381610" y="3539041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4.</a:t>
            </a:r>
            <a:r>
              <a:rPr lang="ko-KR" altLang="en-US" sz="40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브라우징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내용 개체 틀 2"/>
          <p:cNvSpPr txBox="1">
            <a:spLocks/>
          </p:cNvSpPr>
          <p:nvPr/>
        </p:nvSpPr>
        <p:spPr>
          <a:xfrm>
            <a:off x="500597" y="2127261"/>
            <a:ext cx="1584000" cy="212300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색인별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등재정보별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기관별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주제별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로 구분한 발행기관 분류 중 원하는 분류를 클릭하여 바로 볼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입력하면 발행기관이 실시간 검색됩니다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검색된 단어는 노란색 하이라이트 표시가 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이전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”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과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 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다음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”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링크를 클릭하면 결과 위치로 이동해 검색된 내용을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14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2)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발행기관</a:t>
            </a:r>
          </a:p>
        </p:txBody>
      </p:sp>
      <p:sp>
        <p:nvSpPr>
          <p:cNvPr id="21" name="타원 20"/>
          <p:cNvSpPr/>
          <p:nvPr/>
        </p:nvSpPr>
        <p:spPr>
          <a:xfrm>
            <a:off x="356597" y="214841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56597" y="297388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79675" y="1534000"/>
            <a:ext cx="537006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발행기관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34632" t="20793" r="14205" b="11362"/>
          <a:stretch>
            <a:fillRect/>
          </a:stretch>
        </p:blipFill>
        <p:spPr bwMode="auto">
          <a:xfrm>
            <a:off x="2472591" y="1863725"/>
            <a:ext cx="6142236" cy="4581504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2479675" y="2213331"/>
            <a:ext cx="5419725" cy="45419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5135537" y="2139950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464300" y="2765781"/>
            <a:ext cx="2104144" cy="19516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8132737" y="270139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686299" y="5238048"/>
            <a:ext cx="325968" cy="18061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4855632" y="5576714"/>
            <a:ext cx="325968" cy="18061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줄무늬가 있는 오른쪽 화살표 17"/>
          <p:cNvSpPr/>
          <p:nvPr/>
        </p:nvSpPr>
        <p:spPr>
          <a:xfrm rot="7380000">
            <a:off x="4407473" y="4016877"/>
            <a:ext cx="2664000" cy="1836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34545" t="20826" r="14043" b="12892"/>
          <a:stretch>
            <a:fillRect/>
          </a:stretch>
        </p:blipFill>
        <p:spPr bwMode="auto">
          <a:xfrm>
            <a:off x="2479675" y="1863725"/>
            <a:ext cx="6139637" cy="4452408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4.</a:t>
            </a:r>
            <a:r>
              <a:rPr lang="ko-KR" altLang="en-US" sz="40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브라우징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3)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간행물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79675" y="1534000"/>
            <a:ext cx="440826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간행물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538944" y="2213331"/>
            <a:ext cx="5944656" cy="45419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5194806" y="2139950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455833" y="2757314"/>
            <a:ext cx="2104144" cy="19516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8124270" y="2692931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618567" y="4332116"/>
            <a:ext cx="402165" cy="17215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7929033" y="4916315"/>
            <a:ext cx="385233" cy="1636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내용 개체 틀 2"/>
          <p:cNvSpPr txBox="1">
            <a:spLocks/>
          </p:cNvSpPr>
          <p:nvPr/>
        </p:nvSpPr>
        <p:spPr>
          <a:xfrm>
            <a:off x="500597" y="2127261"/>
            <a:ext cx="1584000" cy="212300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색인별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등재정보별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기관별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주제별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로 구분한 간행물 분류 중 원하는 분류를 클릭하여 바로 볼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입력하면 간행물이 실시간 검색됩니다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검색된 단어는 노란색 하이라이트 표시가 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이전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”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과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 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다음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”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링크를 클릭하면 결과 위치로 이동해 검색된 내용을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37" name="타원 36"/>
          <p:cNvSpPr/>
          <p:nvPr/>
        </p:nvSpPr>
        <p:spPr>
          <a:xfrm>
            <a:off x="356597" y="214841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356597" y="297388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18" name="줄무늬가 있는 오른쪽 화살표 17"/>
          <p:cNvSpPr/>
          <p:nvPr/>
        </p:nvSpPr>
        <p:spPr>
          <a:xfrm rot="8160000">
            <a:off x="4766506" y="3557465"/>
            <a:ext cx="1944000" cy="1836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5.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원문서비스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내용 개체 틀 2"/>
          <p:cNvSpPr txBox="1">
            <a:spLocks/>
          </p:cNvSpPr>
          <p:nvPr/>
        </p:nvSpPr>
        <p:spPr>
          <a:xfrm>
            <a:off x="500597" y="3058631"/>
            <a:ext cx="1584000" cy="11662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상단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네비게이션은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원문의 구조와 현재의 위치를 표시합니다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14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1)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원문의 구조화</a:t>
            </a:r>
          </a:p>
        </p:txBody>
      </p:sp>
      <p:sp>
        <p:nvSpPr>
          <p:cNvPr id="21" name="타원 20"/>
          <p:cNvSpPr/>
          <p:nvPr/>
        </p:nvSpPr>
        <p:spPr>
          <a:xfrm>
            <a:off x="356597" y="307978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9675" y="1863713"/>
            <a:ext cx="3024000" cy="146941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72002" y="1863719"/>
            <a:ext cx="3024000" cy="224589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89894" y="4761581"/>
            <a:ext cx="3024000" cy="1786351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79675" y="3859932"/>
            <a:ext cx="3024000" cy="268800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22" name="줄무늬가 있는 오른쪽 화살표 21"/>
          <p:cNvSpPr/>
          <p:nvPr/>
        </p:nvSpPr>
        <p:spPr>
          <a:xfrm>
            <a:off x="5528737" y="2659063"/>
            <a:ext cx="324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줄무늬가 있는 오른쪽 화살표 22"/>
          <p:cNvSpPr/>
          <p:nvPr/>
        </p:nvSpPr>
        <p:spPr>
          <a:xfrm rot="5400000">
            <a:off x="7123606" y="4416469"/>
            <a:ext cx="36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줄무늬가 있는 오른쪽 화살표 24"/>
          <p:cNvSpPr/>
          <p:nvPr/>
        </p:nvSpPr>
        <p:spPr>
          <a:xfrm flipH="1">
            <a:off x="5528737" y="5435601"/>
            <a:ext cx="324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471208" y="3801525"/>
            <a:ext cx="3049058" cy="24553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/>
          <p:cNvSpPr/>
          <p:nvPr/>
        </p:nvSpPr>
        <p:spPr>
          <a:xfrm>
            <a:off x="3941737" y="373268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606955" y="3379143"/>
            <a:ext cx="769441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발행기관 화면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내용 개체 틀 2"/>
          <p:cNvSpPr txBox="1">
            <a:spLocks/>
          </p:cNvSpPr>
          <p:nvPr/>
        </p:nvSpPr>
        <p:spPr>
          <a:xfrm>
            <a:off x="356453" y="2139950"/>
            <a:ext cx="1731271" cy="677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원문은</a:t>
            </a: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발행기관 화면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간행물 화면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-VOL/NO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화면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논문 화면</a:t>
            </a: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의 형태로 구조화 되어있습니다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53786" y="4149609"/>
            <a:ext cx="660437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간행물 화면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013969" y="6579544"/>
            <a:ext cx="775853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[VOL/NO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 화면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15959" y="6579544"/>
            <a:ext cx="55143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논문 화면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2980265" y="2861734"/>
            <a:ext cx="288000" cy="288000"/>
            <a:chOff x="3581399" y="1346200"/>
            <a:chExt cx="288000" cy="288000"/>
          </a:xfrm>
        </p:grpSpPr>
        <p:sp>
          <p:nvSpPr>
            <p:cNvPr id="41" name="타원 40"/>
            <p:cNvSpPr/>
            <p:nvPr/>
          </p:nvSpPr>
          <p:spPr>
            <a:xfrm>
              <a:off x="3581399" y="1346200"/>
              <a:ext cx="288000" cy="288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Hand Cursor"/>
            <p:cNvSpPr>
              <a:spLocks noChangeAspect="1" noEditPoints="1"/>
            </p:cNvSpPr>
            <p:nvPr/>
          </p:nvSpPr>
          <p:spPr bwMode="auto">
            <a:xfrm>
              <a:off x="3652876" y="1400200"/>
              <a:ext cx="145047" cy="180000"/>
            </a:xfrm>
            <a:custGeom>
              <a:avLst/>
              <a:gdLst>
                <a:gd name="T0" fmla="*/ 129 w 312"/>
                <a:gd name="T1" fmla="*/ 0 h 374"/>
                <a:gd name="T2" fmla="*/ 93 w 312"/>
                <a:gd name="T3" fmla="*/ 36 h 374"/>
                <a:gd name="T4" fmla="*/ 93 w 312"/>
                <a:gd name="T5" fmla="*/ 36 h 374"/>
                <a:gd name="T6" fmla="*/ 93 w 312"/>
                <a:gd name="T7" fmla="*/ 201 h 374"/>
                <a:gd name="T8" fmla="*/ 66 w 312"/>
                <a:gd name="T9" fmla="*/ 180 h 374"/>
                <a:gd name="T10" fmla="*/ 18 w 312"/>
                <a:gd name="T11" fmla="*/ 182 h 374"/>
                <a:gd name="T12" fmla="*/ 20 w 312"/>
                <a:gd name="T13" fmla="*/ 235 h 374"/>
                <a:gd name="T14" fmla="*/ 83 w 312"/>
                <a:gd name="T15" fmla="*/ 289 h 374"/>
                <a:gd name="T16" fmla="*/ 121 w 312"/>
                <a:gd name="T17" fmla="*/ 333 h 374"/>
                <a:gd name="T18" fmla="*/ 121 w 312"/>
                <a:gd name="T19" fmla="*/ 365 h 374"/>
                <a:gd name="T20" fmla="*/ 130 w 312"/>
                <a:gd name="T21" fmla="*/ 374 h 374"/>
                <a:gd name="T22" fmla="*/ 259 w 312"/>
                <a:gd name="T23" fmla="*/ 374 h 374"/>
                <a:gd name="T24" fmla="*/ 268 w 312"/>
                <a:gd name="T25" fmla="*/ 365 h 374"/>
                <a:gd name="T26" fmla="*/ 269 w 312"/>
                <a:gd name="T27" fmla="*/ 329 h 374"/>
                <a:gd name="T28" fmla="*/ 299 w 312"/>
                <a:gd name="T29" fmla="*/ 231 h 374"/>
                <a:gd name="T30" fmla="*/ 308 w 312"/>
                <a:gd name="T31" fmla="*/ 187 h 374"/>
                <a:gd name="T32" fmla="*/ 275 w 312"/>
                <a:gd name="T33" fmla="*/ 151 h 374"/>
                <a:gd name="T34" fmla="*/ 219 w 312"/>
                <a:gd name="T35" fmla="*/ 118 h 374"/>
                <a:gd name="T36" fmla="*/ 193 w 312"/>
                <a:gd name="T37" fmla="*/ 95 h 374"/>
                <a:gd name="T38" fmla="*/ 166 w 312"/>
                <a:gd name="T39" fmla="*/ 103 h 374"/>
                <a:gd name="T40" fmla="*/ 166 w 312"/>
                <a:gd name="T41" fmla="*/ 33 h 374"/>
                <a:gd name="T42" fmla="*/ 129 w 312"/>
                <a:gd name="T43" fmla="*/ 0 h 374"/>
                <a:gd name="T44" fmla="*/ 129 w 312"/>
                <a:gd name="T45" fmla="*/ 18 h 374"/>
                <a:gd name="T46" fmla="*/ 148 w 312"/>
                <a:gd name="T47" fmla="*/ 34 h 374"/>
                <a:gd name="T48" fmla="*/ 148 w 312"/>
                <a:gd name="T49" fmla="*/ 35 h 374"/>
                <a:gd name="T50" fmla="*/ 148 w 312"/>
                <a:gd name="T51" fmla="*/ 35 h 374"/>
                <a:gd name="T52" fmla="*/ 148 w 312"/>
                <a:gd name="T53" fmla="*/ 35 h 374"/>
                <a:gd name="T54" fmla="*/ 148 w 312"/>
                <a:gd name="T55" fmla="*/ 156 h 374"/>
                <a:gd name="T56" fmla="*/ 166 w 312"/>
                <a:gd name="T57" fmla="*/ 157 h 374"/>
                <a:gd name="T58" fmla="*/ 191 w 312"/>
                <a:gd name="T59" fmla="*/ 113 h 374"/>
                <a:gd name="T60" fmla="*/ 202 w 312"/>
                <a:gd name="T61" fmla="*/ 156 h 374"/>
                <a:gd name="T62" fmla="*/ 220 w 312"/>
                <a:gd name="T63" fmla="*/ 160 h 374"/>
                <a:gd name="T64" fmla="*/ 242 w 312"/>
                <a:gd name="T65" fmla="*/ 129 h 374"/>
                <a:gd name="T66" fmla="*/ 252 w 312"/>
                <a:gd name="T67" fmla="*/ 174 h 374"/>
                <a:gd name="T68" fmla="*/ 268 w 312"/>
                <a:gd name="T69" fmla="*/ 181 h 374"/>
                <a:gd name="T70" fmla="*/ 281 w 312"/>
                <a:gd name="T71" fmla="*/ 167 h 374"/>
                <a:gd name="T72" fmla="*/ 291 w 312"/>
                <a:gd name="T73" fmla="*/ 185 h 374"/>
                <a:gd name="T74" fmla="*/ 282 w 312"/>
                <a:gd name="T75" fmla="*/ 227 h 374"/>
                <a:gd name="T76" fmla="*/ 251 w 312"/>
                <a:gd name="T77" fmla="*/ 325 h 374"/>
                <a:gd name="T78" fmla="*/ 251 w 312"/>
                <a:gd name="T79" fmla="*/ 356 h 374"/>
                <a:gd name="T80" fmla="*/ 138 w 312"/>
                <a:gd name="T81" fmla="*/ 356 h 374"/>
                <a:gd name="T82" fmla="*/ 138 w 312"/>
                <a:gd name="T83" fmla="*/ 329 h 374"/>
                <a:gd name="T84" fmla="*/ 134 w 312"/>
                <a:gd name="T85" fmla="*/ 322 h 374"/>
                <a:gd name="T86" fmla="*/ 96 w 312"/>
                <a:gd name="T87" fmla="*/ 276 h 374"/>
                <a:gd name="T88" fmla="*/ 32 w 312"/>
                <a:gd name="T89" fmla="*/ 222 h 374"/>
                <a:gd name="T90" fmla="*/ 55 w 312"/>
                <a:gd name="T91" fmla="*/ 193 h 374"/>
                <a:gd name="T92" fmla="*/ 94 w 312"/>
                <a:gd name="T93" fmla="*/ 224 h 374"/>
                <a:gd name="T94" fmla="*/ 108 w 312"/>
                <a:gd name="T95" fmla="*/ 220 h 374"/>
                <a:gd name="T96" fmla="*/ 111 w 312"/>
                <a:gd name="T97" fmla="*/ 199 h 374"/>
                <a:gd name="T98" fmla="*/ 111 w 312"/>
                <a:gd name="T99" fmla="*/ 36 h 374"/>
                <a:gd name="T100" fmla="*/ 111 w 312"/>
                <a:gd name="T101" fmla="*/ 36 h 374"/>
                <a:gd name="T102" fmla="*/ 111 w 312"/>
                <a:gd name="T103" fmla="*/ 36 h 374"/>
                <a:gd name="T104" fmla="*/ 129 w 312"/>
                <a:gd name="T105" fmla="*/ 1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2" h="374">
                  <a:moveTo>
                    <a:pt x="129" y="0"/>
                  </a:moveTo>
                  <a:cubicBezTo>
                    <a:pt x="108" y="1"/>
                    <a:pt x="93" y="13"/>
                    <a:pt x="93" y="36"/>
                  </a:cubicBezTo>
                  <a:lnTo>
                    <a:pt x="93" y="36"/>
                  </a:lnTo>
                  <a:cubicBezTo>
                    <a:pt x="93" y="95"/>
                    <a:pt x="95" y="149"/>
                    <a:pt x="93" y="201"/>
                  </a:cubicBezTo>
                  <a:cubicBezTo>
                    <a:pt x="84" y="194"/>
                    <a:pt x="75" y="187"/>
                    <a:pt x="66" y="180"/>
                  </a:cubicBezTo>
                  <a:cubicBezTo>
                    <a:pt x="48" y="167"/>
                    <a:pt x="29" y="173"/>
                    <a:pt x="18" y="182"/>
                  </a:cubicBezTo>
                  <a:cubicBezTo>
                    <a:pt x="0" y="200"/>
                    <a:pt x="5" y="222"/>
                    <a:pt x="20" y="235"/>
                  </a:cubicBezTo>
                  <a:cubicBezTo>
                    <a:pt x="25" y="240"/>
                    <a:pt x="81" y="287"/>
                    <a:pt x="83" y="289"/>
                  </a:cubicBezTo>
                  <a:cubicBezTo>
                    <a:pt x="97" y="312"/>
                    <a:pt x="111" y="326"/>
                    <a:pt x="121" y="333"/>
                  </a:cubicBezTo>
                  <a:cubicBezTo>
                    <a:pt x="121" y="344"/>
                    <a:pt x="121" y="355"/>
                    <a:pt x="121" y="365"/>
                  </a:cubicBezTo>
                  <a:cubicBezTo>
                    <a:pt x="121" y="370"/>
                    <a:pt x="125" y="374"/>
                    <a:pt x="130" y="374"/>
                  </a:cubicBezTo>
                  <a:lnTo>
                    <a:pt x="259" y="374"/>
                  </a:lnTo>
                  <a:cubicBezTo>
                    <a:pt x="264" y="374"/>
                    <a:pt x="268" y="370"/>
                    <a:pt x="268" y="365"/>
                  </a:cubicBezTo>
                  <a:cubicBezTo>
                    <a:pt x="268" y="353"/>
                    <a:pt x="268" y="341"/>
                    <a:pt x="269" y="329"/>
                  </a:cubicBezTo>
                  <a:cubicBezTo>
                    <a:pt x="276" y="301"/>
                    <a:pt x="290" y="264"/>
                    <a:pt x="299" y="231"/>
                  </a:cubicBezTo>
                  <a:cubicBezTo>
                    <a:pt x="304" y="215"/>
                    <a:pt x="307" y="200"/>
                    <a:pt x="308" y="187"/>
                  </a:cubicBezTo>
                  <a:cubicBezTo>
                    <a:pt x="312" y="162"/>
                    <a:pt x="299" y="141"/>
                    <a:pt x="275" y="151"/>
                  </a:cubicBezTo>
                  <a:cubicBezTo>
                    <a:pt x="274" y="111"/>
                    <a:pt x="235" y="104"/>
                    <a:pt x="219" y="118"/>
                  </a:cubicBezTo>
                  <a:cubicBezTo>
                    <a:pt x="213" y="105"/>
                    <a:pt x="207" y="97"/>
                    <a:pt x="193" y="95"/>
                  </a:cubicBezTo>
                  <a:cubicBezTo>
                    <a:pt x="183" y="94"/>
                    <a:pt x="173" y="96"/>
                    <a:pt x="166" y="103"/>
                  </a:cubicBezTo>
                  <a:lnTo>
                    <a:pt x="166" y="33"/>
                  </a:lnTo>
                  <a:cubicBezTo>
                    <a:pt x="166" y="12"/>
                    <a:pt x="147" y="0"/>
                    <a:pt x="129" y="0"/>
                  </a:cubicBezTo>
                  <a:close/>
                  <a:moveTo>
                    <a:pt x="129" y="18"/>
                  </a:moveTo>
                  <a:cubicBezTo>
                    <a:pt x="140" y="18"/>
                    <a:pt x="148" y="25"/>
                    <a:pt x="148" y="34"/>
                  </a:cubicBezTo>
                  <a:cubicBezTo>
                    <a:pt x="148" y="34"/>
                    <a:pt x="148" y="34"/>
                    <a:pt x="148" y="35"/>
                  </a:cubicBezTo>
                  <a:lnTo>
                    <a:pt x="148" y="35"/>
                  </a:lnTo>
                  <a:cubicBezTo>
                    <a:pt x="148" y="35"/>
                    <a:pt x="148" y="35"/>
                    <a:pt x="148" y="35"/>
                  </a:cubicBezTo>
                  <a:cubicBezTo>
                    <a:pt x="148" y="38"/>
                    <a:pt x="148" y="123"/>
                    <a:pt x="148" y="156"/>
                  </a:cubicBezTo>
                  <a:cubicBezTo>
                    <a:pt x="149" y="168"/>
                    <a:pt x="165" y="168"/>
                    <a:pt x="166" y="157"/>
                  </a:cubicBezTo>
                  <a:cubicBezTo>
                    <a:pt x="168" y="135"/>
                    <a:pt x="168" y="108"/>
                    <a:pt x="191" y="113"/>
                  </a:cubicBezTo>
                  <a:cubicBezTo>
                    <a:pt x="208" y="117"/>
                    <a:pt x="205" y="144"/>
                    <a:pt x="202" y="156"/>
                  </a:cubicBezTo>
                  <a:cubicBezTo>
                    <a:pt x="200" y="167"/>
                    <a:pt x="216" y="171"/>
                    <a:pt x="220" y="160"/>
                  </a:cubicBezTo>
                  <a:cubicBezTo>
                    <a:pt x="226" y="142"/>
                    <a:pt x="227" y="126"/>
                    <a:pt x="242" y="129"/>
                  </a:cubicBezTo>
                  <a:cubicBezTo>
                    <a:pt x="266" y="135"/>
                    <a:pt x="256" y="162"/>
                    <a:pt x="252" y="174"/>
                  </a:cubicBezTo>
                  <a:cubicBezTo>
                    <a:pt x="249" y="184"/>
                    <a:pt x="262" y="190"/>
                    <a:pt x="268" y="181"/>
                  </a:cubicBezTo>
                  <a:cubicBezTo>
                    <a:pt x="273" y="173"/>
                    <a:pt x="278" y="168"/>
                    <a:pt x="281" y="167"/>
                  </a:cubicBezTo>
                  <a:cubicBezTo>
                    <a:pt x="293" y="163"/>
                    <a:pt x="291" y="178"/>
                    <a:pt x="291" y="185"/>
                  </a:cubicBezTo>
                  <a:cubicBezTo>
                    <a:pt x="290" y="196"/>
                    <a:pt x="287" y="211"/>
                    <a:pt x="282" y="227"/>
                  </a:cubicBezTo>
                  <a:cubicBezTo>
                    <a:pt x="273" y="258"/>
                    <a:pt x="259" y="296"/>
                    <a:pt x="251" y="325"/>
                  </a:cubicBezTo>
                  <a:cubicBezTo>
                    <a:pt x="250" y="336"/>
                    <a:pt x="251" y="347"/>
                    <a:pt x="251" y="356"/>
                  </a:cubicBezTo>
                  <a:lnTo>
                    <a:pt x="138" y="356"/>
                  </a:lnTo>
                  <a:cubicBezTo>
                    <a:pt x="138" y="347"/>
                    <a:pt x="138" y="338"/>
                    <a:pt x="138" y="329"/>
                  </a:cubicBezTo>
                  <a:cubicBezTo>
                    <a:pt x="138" y="326"/>
                    <a:pt x="137" y="323"/>
                    <a:pt x="134" y="322"/>
                  </a:cubicBezTo>
                  <a:cubicBezTo>
                    <a:pt x="112" y="303"/>
                    <a:pt x="106" y="291"/>
                    <a:pt x="96" y="276"/>
                  </a:cubicBezTo>
                  <a:cubicBezTo>
                    <a:pt x="96" y="276"/>
                    <a:pt x="38" y="228"/>
                    <a:pt x="32" y="222"/>
                  </a:cubicBezTo>
                  <a:cubicBezTo>
                    <a:pt x="12" y="206"/>
                    <a:pt x="36" y="181"/>
                    <a:pt x="55" y="193"/>
                  </a:cubicBezTo>
                  <a:cubicBezTo>
                    <a:pt x="69" y="204"/>
                    <a:pt x="82" y="215"/>
                    <a:pt x="94" y="224"/>
                  </a:cubicBezTo>
                  <a:cubicBezTo>
                    <a:pt x="99" y="227"/>
                    <a:pt x="105" y="225"/>
                    <a:pt x="108" y="220"/>
                  </a:cubicBezTo>
                  <a:cubicBezTo>
                    <a:pt x="110" y="215"/>
                    <a:pt x="110" y="209"/>
                    <a:pt x="111" y="199"/>
                  </a:cubicBezTo>
                  <a:cubicBezTo>
                    <a:pt x="113" y="148"/>
                    <a:pt x="111" y="91"/>
                    <a:pt x="111" y="36"/>
                  </a:cubicBezTo>
                  <a:lnTo>
                    <a:pt x="111" y="36"/>
                  </a:lnTo>
                  <a:lnTo>
                    <a:pt x="111" y="36"/>
                  </a:lnTo>
                  <a:cubicBezTo>
                    <a:pt x="111" y="25"/>
                    <a:pt x="120" y="18"/>
                    <a:pt x="129" y="18"/>
                  </a:cubicBezTo>
                  <a:close/>
                </a:path>
              </a:pathLst>
            </a:custGeom>
            <a:solidFill>
              <a:schemeClr val="tx1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>
                <a:solidFill>
                  <a:srgbClr val="262626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6420775" y="3313569"/>
            <a:ext cx="288000" cy="288000"/>
            <a:chOff x="3581399" y="1346200"/>
            <a:chExt cx="288000" cy="288000"/>
          </a:xfrm>
        </p:grpSpPr>
        <p:sp>
          <p:nvSpPr>
            <p:cNvPr id="44" name="타원 43"/>
            <p:cNvSpPr/>
            <p:nvPr/>
          </p:nvSpPr>
          <p:spPr>
            <a:xfrm>
              <a:off x="3581399" y="1346200"/>
              <a:ext cx="288000" cy="288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Hand Cursor"/>
            <p:cNvSpPr>
              <a:spLocks noChangeAspect="1" noEditPoints="1"/>
            </p:cNvSpPr>
            <p:nvPr/>
          </p:nvSpPr>
          <p:spPr bwMode="auto">
            <a:xfrm>
              <a:off x="3652876" y="1400200"/>
              <a:ext cx="145047" cy="180000"/>
            </a:xfrm>
            <a:custGeom>
              <a:avLst/>
              <a:gdLst>
                <a:gd name="T0" fmla="*/ 129 w 312"/>
                <a:gd name="T1" fmla="*/ 0 h 374"/>
                <a:gd name="T2" fmla="*/ 93 w 312"/>
                <a:gd name="T3" fmla="*/ 36 h 374"/>
                <a:gd name="T4" fmla="*/ 93 w 312"/>
                <a:gd name="T5" fmla="*/ 36 h 374"/>
                <a:gd name="T6" fmla="*/ 93 w 312"/>
                <a:gd name="T7" fmla="*/ 201 h 374"/>
                <a:gd name="T8" fmla="*/ 66 w 312"/>
                <a:gd name="T9" fmla="*/ 180 h 374"/>
                <a:gd name="T10" fmla="*/ 18 w 312"/>
                <a:gd name="T11" fmla="*/ 182 h 374"/>
                <a:gd name="T12" fmla="*/ 20 w 312"/>
                <a:gd name="T13" fmla="*/ 235 h 374"/>
                <a:gd name="T14" fmla="*/ 83 w 312"/>
                <a:gd name="T15" fmla="*/ 289 h 374"/>
                <a:gd name="T16" fmla="*/ 121 w 312"/>
                <a:gd name="T17" fmla="*/ 333 h 374"/>
                <a:gd name="T18" fmla="*/ 121 w 312"/>
                <a:gd name="T19" fmla="*/ 365 h 374"/>
                <a:gd name="T20" fmla="*/ 130 w 312"/>
                <a:gd name="T21" fmla="*/ 374 h 374"/>
                <a:gd name="T22" fmla="*/ 259 w 312"/>
                <a:gd name="T23" fmla="*/ 374 h 374"/>
                <a:gd name="T24" fmla="*/ 268 w 312"/>
                <a:gd name="T25" fmla="*/ 365 h 374"/>
                <a:gd name="T26" fmla="*/ 269 w 312"/>
                <a:gd name="T27" fmla="*/ 329 h 374"/>
                <a:gd name="T28" fmla="*/ 299 w 312"/>
                <a:gd name="T29" fmla="*/ 231 h 374"/>
                <a:gd name="T30" fmla="*/ 308 w 312"/>
                <a:gd name="T31" fmla="*/ 187 h 374"/>
                <a:gd name="T32" fmla="*/ 275 w 312"/>
                <a:gd name="T33" fmla="*/ 151 h 374"/>
                <a:gd name="T34" fmla="*/ 219 w 312"/>
                <a:gd name="T35" fmla="*/ 118 h 374"/>
                <a:gd name="T36" fmla="*/ 193 w 312"/>
                <a:gd name="T37" fmla="*/ 95 h 374"/>
                <a:gd name="T38" fmla="*/ 166 w 312"/>
                <a:gd name="T39" fmla="*/ 103 h 374"/>
                <a:gd name="T40" fmla="*/ 166 w 312"/>
                <a:gd name="T41" fmla="*/ 33 h 374"/>
                <a:gd name="T42" fmla="*/ 129 w 312"/>
                <a:gd name="T43" fmla="*/ 0 h 374"/>
                <a:gd name="T44" fmla="*/ 129 w 312"/>
                <a:gd name="T45" fmla="*/ 18 h 374"/>
                <a:gd name="T46" fmla="*/ 148 w 312"/>
                <a:gd name="T47" fmla="*/ 34 h 374"/>
                <a:gd name="T48" fmla="*/ 148 w 312"/>
                <a:gd name="T49" fmla="*/ 35 h 374"/>
                <a:gd name="T50" fmla="*/ 148 w 312"/>
                <a:gd name="T51" fmla="*/ 35 h 374"/>
                <a:gd name="T52" fmla="*/ 148 w 312"/>
                <a:gd name="T53" fmla="*/ 35 h 374"/>
                <a:gd name="T54" fmla="*/ 148 w 312"/>
                <a:gd name="T55" fmla="*/ 156 h 374"/>
                <a:gd name="T56" fmla="*/ 166 w 312"/>
                <a:gd name="T57" fmla="*/ 157 h 374"/>
                <a:gd name="T58" fmla="*/ 191 w 312"/>
                <a:gd name="T59" fmla="*/ 113 h 374"/>
                <a:gd name="T60" fmla="*/ 202 w 312"/>
                <a:gd name="T61" fmla="*/ 156 h 374"/>
                <a:gd name="T62" fmla="*/ 220 w 312"/>
                <a:gd name="T63" fmla="*/ 160 h 374"/>
                <a:gd name="T64" fmla="*/ 242 w 312"/>
                <a:gd name="T65" fmla="*/ 129 h 374"/>
                <a:gd name="T66" fmla="*/ 252 w 312"/>
                <a:gd name="T67" fmla="*/ 174 h 374"/>
                <a:gd name="T68" fmla="*/ 268 w 312"/>
                <a:gd name="T69" fmla="*/ 181 h 374"/>
                <a:gd name="T70" fmla="*/ 281 w 312"/>
                <a:gd name="T71" fmla="*/ 167 h 374"/>
                <a:gd name="T72" fmla="*/ 291 w 312"/>
                <a:gd name="T73" fmla="*/ 185 h 374"/>
                <a:gd name="T74" fmla="*/ 282 w 312"/>
                <a:gd name="T75" fmla="*/ 227 h 374"/>
                <a:gd name="T76" fmla="*/ 251 w 312"/>
                <a:gd name="T77" fmla="*/ 325 h 374"/>
                <a:gd name="T78" fmla="*/ 251 w 312"/>
                <a:gd name="T79" fmla="*/ 356 h 374"/>
                <a:gd name="T80" fmla="*/ 138 w 312"/>
                <a:gd name="T81" fmla="*/ 356 h 374"/>
                <a:gd name="T82" fmla="*/ 138 w 312"/>
                <a:gd name="T83" fmla="*/ 329 h 374"/>
                <a:gd name="T84" fmla="*/ 134 w 312"/>
                <a:gd name="T85" fmla="*/ 322 h 374"/>
                <a:gd name="T86" fmla="*/ 96 w 312"/>
                <a:gd name="T87" fmla="*/ 276 h 374"/>
                <a:gd name="T88" fmla="*/ 32 w 312"/>
                <a:gd name="T89" fmla="*/ 222 h 374"/>
                <a:gd name="T90" fmla="*/ 55 w 312"/>
                <a:gd name="T91" fmla="*/ 193 h 374"/>
                <a:gd name="T92" fmla="*/ 94 w 312"/>
                <a:gd name="T93" fmla="*/ 224 h 374"/>
                <a:gd name="T94" fmla="*/ 108 w 312"/>
                <a:gd name="T95" fmla="*/ 220 h 374"/>
                <a:gd name="T96" fmla="*/ 111 w 312"/>
                <a:gd name="T97" fmla="*/ 199 h 374"/>
                <a:gd name="T98" fmla="*/ 111 w 312"/>
                <a:gd name="T99" fmla="*/ 36 h 374"/>
                <a:gd name="T100" fmla="*/ 111 w 312"/>
                <a:gd name="T101" fmla="*/ 36 h 374"/>
                <a:gd name="T102" fmla="*/ 111 w 312"/>
                <a:gd name="T103" fmla="*/ 36 h 374"/>
                <a:gd name="T104" fmla="*/ 129 w 312"/>
                <a:gd name="T105" fmla="*/ 1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2" h="374">
                  <a:moveTo>
                    <a:pt x="129" y="0"/>
                  </a:moveTo>
                  <a:cubicBezTo>
                    <a:pt x="108" y="1"/>
                    <a:pt x="93" y="13"/>
                    <a:pt x="93" y="36"/>
                  </a:cubicBezTo>
                  <a:lnTo>
                    <a:pt x="93" y="36"/>
                  </a:lnTo>
                  <a:cubicBezTo>
                    <a:pt x="93" y="95"/>
                    <a:pt x="95" y="149"/>
                    <a:pt x="93" y="201"/>
                  </a:cubicBezTo>
                  <a:cubicBezTo>
                    <a:pt x="84" y="194"/>
                    <a:pt x="75" y="187"/>
                    <a:pt x="66" y="180"/>
                  </a:cubicBezTo>
                  <a:cubicBezTo>
                    <a:pt x="48" y="167"/>
                    <a:pt x="29" y="173"/>
                    <a:pt x="18" y="182"/>
                  </a:cubicBezTo>
                  <a:cubicBezTo>
                    <a:pt x="0" y="200"/>
                    <a:pt x="5" y="222"/>
                    <a:pt x="20" y="235"/>
                  </a:cubicBezTo>
                  <a:cubicBezTo>
                    <a:pt x="25" y="240"/>
                    <a:pt x="81" y="287"/>
                    <a:pt x="83" y="289"/>
                  </a:cubicBezTo>
                  <a:cubicBezTo>
                    <a:pt x="97" y="312"/>
                    <a:pt x="111" y="326"/>
                    <a:pt x="121" y="333"/>
                  </a:cubicBezTo>
                  <a:cubicBezTo>
                    <a:pt x="121" y="344"/>
                    <a:pt x="121" y="355"/>
                    <a:pt x="121" y="365"/>
                  </a:cubicBezTo>
                  <a:cubicBezTo>
                    <a:pt x="121" y="370"/>
                    <a:pt x="125" y="374"/>
                    <a:pt x="130" y="374"/>
                  </a:cubicBezTo>
                  <a:lnTo>
                    <a:pt x="259" y="374"/>
                  </a:lnTo>
                  <a:cubicBezTo>
                    <a:pt x="264" y="374"/>
                    <a:pt x="268" y="370"/>
                    <a:pt x="268" y="365"/>
                  </a:cubicBezTo>
                  <a:cubicBezTo>
                    <a:pt x="268" y="353"/>
                    <a:pt x="268" y="341"/>
                    <a:pt x="269" y="329"/>
                  </a:cubicBezTo>
                  <a:cubicBezTo>
                    <a:pt x="276" y="301"/>
                    <a:pt x="290" y="264"/>
                    <a:pt x="299" y="231"/>
                  </a:cubicBezTo>
                  <a:cubicBezTo>
                    <a:pt x="304" y="215"/>
                    <a:pt x="307" y="200"/>
                    <a:pt x="308" y="187"/>
                  </a:cubicBezTo>
                  <a:cubicBezTo>
                    <a:pt x="312" y="162"/>
                    <a:pt x="299" y="141"/>
                    <a:pt x="275" y="151"/>
                  </a:cubicBezTo>
                  <a:cubicBezTo>
                    <a:pt x="274" y="111"/>
                    <a:pt x="235" y="104"/>
                    <a:pt x="219" y="118"/>
                  </a:cubicBezTo>
                  <a:cubicBezTo>
                    <a:pt x="213" y="105"/>
                    <a:pt x="207" y="97"/>
                    <a:pt x="193" y="95"/>
                  </a:cubicBezTo>
                  <a:cubicBezTo>
                    <a:pt x="183" y="94"/>
                    <a:pt x="173" y="96"/>
                    <a:pt x="166" y="103"/>
                  </a:cubicBezTo>
                  <a:lnTo>
                    <a:pt x="166" y="33"/>
                  </a:lnTo>
                  <a:cubicBezTo>
                    <a:pt x="166" y="12"/>
                    <a:pt x="147" y="0"/>
                    <a:pt x="129" y="0"/>
                  </a:cubicBezTo>
                  <a:close/>
                  <a:moveTo>
                    <a:pt x="129" y="18"/>
                  </a:moveTo>
                  <a:cubicBezTo>
                    <a:pt x="140" y="18"/>
                    <a:pt x="148" y="25"/>
                    <a:pt x="148" y="34"/>
                  </a:cubicBezTo>
                  <a:cubicBezTo>
                    <a:pt x="148" y="34"/>
                    <a:pt x="148" y="34"/>
                    <a:pt x="148" y="35"/>
                  </a:cubicBezTo>
                  <a:lnTo>
                    <a:pt x="148" y="35"/>
                  </a:lnTo>
                  <a:cubicBezTo>
                    <a:pt x="148" y="35"/>
                    <a:pt x="148" y="35"/>
                    <a:pt x="148" y="35"/>
                  </a:cubicBezTo>
                  <a:cubicBezTo>
                    <a:pt x="148" y="38"/>
                    <a:pt x="148" y="123"/>
                    <a:pt x="148" y="156"/>
                  </a:cubicBezTo>
                  <a:cubicBezTo>
                    <a:pt x="149" y="168"/>
                    <a:pt x="165" y="168"/>
                    <a:pt x="166" y="157"/>
                  </a:cubicBezTo>
                  <a:cubicBezTo>
                    <a:pt x="168" y="135"/>
                    <a:pt x="168" y="108"/>
                    <a:pt x="191" y="113"/>
                  </a:cubicBezTo>
                  <a:cubicBezTo>
                    <a:pt x="208" y="117"/>
                    <a:pt x="205" y="144"/>
                    <a:pt x="202" y="156"/>
                  </a:cubicBezTo>
                  <a:cubicBezTo>
                    <a:pt x="200" y="167"/>
                    <a:pt x="216" y="171"/>
                    <a:pt x="220" y="160"/>
                  </a:cubicBezTo>
                  <a:cubicBezTo>
                    <a:pt x="226" y="142"/>
                    <a:pt x="227" y="126"/>
                    <a:pt x="242" y="129"/>
                  </a:cubicBezTo>
                  <a:cubicBezTo>
                    <a:pt x="266" y="135"/>
                    <a:pt x="256" y="162"/>
                    <a:pt x="252" y="174"/>
                  </a:cubicBezTo>
                  <a:cubicBezTo>
                    <a:pt x="249" y="184"/>
                    <a:pt x="262" y="190"/>
                    <a:pt x="268" y="181"/>
                  </a:cubicBezTo>
                  <a:cubicBezTo>
                    <a:pt x="273" y="173"/>
                    <a:pt x="278" y="168"/>
                    <a:pt x="281" y="167"/>
                  </a:cubicBezTo>
                  <a:cubicBezTo>
                    <a:pt x="293" y="163"/>
                    <a:pt x="291" y="178"/>
                    <a:pt x="291" y="185"/>
                  </a:cubicBezTo>
                  <a:cubicBezTo>
                    <a:pt x="290" y="196"/>
                    <a:pt x="287" y="211"/>
                    <a:pt x="282" y="227"/>
                  </a:cubicBezTo>
                  <a:cubicBezTo>
                    <a:pt x="273" y="258"/>
                    <a:pt x="259" y="296"/>
                    <a:pt x="251" y="325"/>
                  </a:cubicBezTo>
                  <a:cubicBezTo>
                    <a:pt x="250" y="336"/>
                    <a:pt x="251" y="347"/>
                    <a:pt x="251" y="356"/>
                  </a:cubicBezTo>
                  <a:lnTo>
                    <a:pt x="138" y="356"/>
                  </a:lnTo>
                  <a:cubicBezTo>
                    <a:pt x="138" y="347"/>
                    <a:pt x="138" y="338"/>
                    <a:pt x="138" y="329"/>
                  </a:cubicBezTo>
                  <a:cubicBezTo>
                    <a:pt x="138" y="326"/>
                    <a:pt x="137" y="323"/>
                    <a:pt x="134" y="322"/>
                  </a:cubicBezTo>
                  <a:cubicBezTo>
                    <a:pt x="112" y="303"/>
                    <a:pt x="106" y="291"/>
                    <a:pt x="96" y="276"/>
                  </a:cubicBezTo>
                  <a:cubicBezTo>
                    <a:pt x="96" y="276"/>
                    <a:pt x="38" y="228"/>
                    <a:pt x="32" y="222"/>
                  </a:cubicBezTo>
                  <a:cubicBezTo>
                    <a:pt x="12" y="206"/>
                    <a:pt x="36" y="181"/>
                    <a:pt x="55" y="193"/>
                  </a:cubicBezTo>
                  <a:cubicBezTo>
                    <a:pt x="69" y="204"/>
                    <a:pt x="82" y="215"/>
                    <a:pt x="94" y="224"/>
                  </a:cubicBezTo>
                  <a:cubicBezTo>
                    <a:pt x="99" y="227"/>
                    <a:pt x="105" y="225"/>
                    <a:pt x="108" y="220"/>
                  </a:cubicBezTo>
                  <a:cubicBezTo>
                    <a:pt x="110" y="215"/>
                    <a:pt x="110" y="209"/>
                    <a:pt x="111" y="199"/>
                  </a:cubicBezTo>
                  <a:cubicBezTo>
                    <a:pt x="113" y="148"/>
                    <a:pt x="111" y="91"/>
                    <a:pt x="111" y="36"/>
                  </a:cubicBezTo>
                  <a:lnTo>
                    <a:pt x="111" y="36"/>
                  </a:lnTo>
                  <a:lnTo>
                    <a:pt x="111" y="36"/>
                  </a:lnTo>
                  <a:cubicBezTo>
                    <a:pt x="111" y="25"/>
                    <a:pt x="120" y="18"/>
                    <a:pt x="129" y="18"/>
                  </a:cubicBezTo>
                  <a:close/>
                </a:path>
              </a:pathLst>
            </a:custGeom>
            <a:solidFill>
              <a:schemeClr val="tx1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>
                <a:solidFill>
                  <a:srgbClr val="262626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6564775" y="5849275"/>
            <a:ext cx="288000" cy="288000"/>
            <a:chOff x="3581399" y="1346200"/>
            <a:chExt cx="288000" cy="288000"/>
          </a:xfrm>
        </p:grpSpPr>
        <p:sp>
          <p:nvSpPr>
            <p:cNvPr id="47" name="타원 46"/>
            <p:cNvSpPr/>
            <p:nvPr/>
          </p:nvSpPr>
          <p:spPr>
            <a:xfrm>
              <a:off x="3581399" y="1346200"/>
              <a:ext cx="288000" cy="288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Hand Cursor"/>
            <p:cNvSpPr>
              <a:spLocks noChangeAspect="1" noEditPoints="1"/>
            </p:cNvSpPr>
            <p:nvPr/>
          </p:nvSpPr>
          <p:spPr bwMode="auto">
            <a:xfrm>
              <a:off x="3652876" y="1400200"/>
              <a:ext cx="145047" cy="180000"/>
            </a:xfrm>
            <a:custGeom>
              <a:avLst/>
              <a:gdLst>
                <a:gd name="T0" fmla="*/ 129 w 312"/>
                <a:gd name="T1" fmla="*/ 0 h 374"/>
                <a:gd name="T2" fmla="*/ 93 w 312"/>
                <a:gd name="T3" fmla="*/ 36 h 374"/>
                <a:gd name="T4" fmla="*/ 93 w 312"/>
                <a:gd name="T5" fmla="*/ 36 h 374"/>
                <a:gd name="T6" fmla="*/ 93 w 312"/>
                <a:gd name="T7" fmla="*/ 201 h 374"/>
                <a:gd name="T8" fmla="*/ 66 w 312"/>
                <a:gd name="T9" fmla="*/ 180 h 374"/>
                <a:gd name="T10" fmla="*/ 18 w 312"/>
                <a:gd name="T11" fmla="*/ 182 h 374"/>
                <a:gd name="T12" fmla="*/ 20 w 312"/>
                <a:gd name="T13" fmla="*/ 235 h 374"/>
                <a:gd name="T14" fmla="*/ 83 w 312"/>
                <a:gd name="T15" fmla="*/ 289 h 374"/>
                <a:gd name="T16" fmla="*/ 121 w 312"/>
                <a:gd name="T17" fmla="*/ 333 h 374"/>
                <a:gd name="T18" fmla="*/ 121 w 312"/>
                <a:gd name="T19" fmla="*/ 365 h 374"/>
                <a:gd name="T20" fmla="*/ 130 w 312"/>
                <a:gd name="T21" fmla="*/ 374 h 374"/>
                <a:gd name="T22" fmla="*/ 259 w 312"/>
                <a:gd name="T23" fmla="*/ 374 h 374"/>
                <a:gd name="T24" fmla="*/ 268 w 312"/>
                <a:gd name="T25" fmla="*/ 365 h 374"/>
                <a:gd name="T26" fmla="*/ 269 w 312"/>
                <a:gd name="T27" fmla="*/ 329 h 374"/>
                <a:gd name="T28" fmla="*/ 299 w 312"/>
                <a:gd name="T29" fmla="*/ 231 h 374"/>
                <a:gd name="T30" fmla="*/ 308 w 312"/>
                <a:gd name="T31" fmla="*/ 187 h 374"/>
                <a:gd name="T32" fmla="*/ 275 w 312"/>
                <a:gd name="T33" fmla="*/ 151 h 374"/>
                <a:gd name="T34" fmla="*/ 219 w 312"/>
                <a:gd name="T35" fmla="*/ 118 h 374"/>
                <a:gd name="T36" fmla="*/ 193 w 312"/>
                <a:gd name="T37" fmla="*/ 95 h 374"/>
                <a:gd name="T38" fmla="*/ 166 w 312"/>
                <a:gd name="T39" fmla="*/ 103 h 374"/>
                <a:gd name="T40" fmla="*/ 166 w 312"/>
                <a:gd name="T41" fmla="*/ 33 h 374"/>
                <a:gd name="T42" fmla="*/ 129 w 312"/>
                <a:gd name="T43" fmla="*/ 0 h 374"/>
                <a:gd name="T44" fmla="*/ 129 w 312"/>
                <a:gd name="T45" fmla="*/ 18 h 374"/>
                <a:gd name="T46" fmla="*/ 148 w 312"/>
                <a:gd name="T47" fmla="*/ 34 h 374"/>
                <a:gd name="T48" fmla="*/ 148 w 312"/>
                <a:gd name="T49" fmla="*/ 35 h 374"/>
                <a:gd name="T50" fmla="*/ 148 w 312"/>
                <a:gd name="T51" fmla="*/ 35 h 374"/>
                <a:gd name="T52" fmla="*/ 148 w 312"/>
                <a:gd name="T53" fmla="*/ 35 h 374"/>
                <a:gd name="T54" fmla="*/ 148 w 312"/>
                <a:gd name="T55" fmla="*/ 156 h 374"/>
                <a:gd name="T56" fmla="*/ 166 w 312"/>
                <a:gd name="T57" fmla="*/ 157 h 374"/>
                <a:gd name="T58" fmla="*/ 191 w 312"/>
                <a:gd name="T59" fmla="*/ 113 h 374"/>
                <a:gd name="T60" fmla="*/ 202 w 312"/>
                <a:gd name="T61" fmla="*/ 156 h 374"/>
                <a:gd name="T62" fmla="*/ 220 w 312"/>
                <a:gd name="T63" fmla="*/ 160 h 374"/>
                <a:gd name="T64" fmla="*/ 242 w 312"/>
                <a:gd name="T65" fmla="*/ 129 h 374"/>
                <a:gd name="T66" fmla="*/ 252 w 312"/>
                <a:gd name="T67" fmla="*/ 174 h 374"/>
                <a:gd name="T68" fmla="*/ 268 w 312"/>
                <a:gd name="T69" fmla="*/ 181 h 374"/>
                <a:gd name="T70" fmla="*/ 281 w 312"/>
                <a:gd name="T71" fmla="*/ 167 h 374"/>
                <a:gd name="T72" fmla="*/ 291 w 312"/>
                <a:gd name="T73" fmla="*/ 185 h 374"/>
                <a:gd name="T74" fmla="*/ 282 w 312"/>
                <a:gd name="T75" fmla="*/ 227 h 374"/>
                <a:gd name="T76" fmla="*/ 251 w 312"/>
                <a:gd name="T77" fmla="*/ 325 h 374"/>
                <a:gd name="T78" fmla="*/ 251 w 312"/>
                <a:gd name="T79" fmla="*/ 356 h 374"/>
                <a:gd name="T80" fmla="*/ 138 w 312"/>
                <a:gd name="T81" fmla="*/ 356 h 374"/>
                <a:gd name="T82" fmla="*/ 138 w 312"/>
                <a:gd name="T83" fmla="*/ 329 h 374"/>
                <a:gd name="T84" fmla="*/ 134 w 312"/>
                <a:gd name="T85" fmla="*/ 322 h 374"/>
                <a:gd name="T86" fmla="*/ 96 w 312"/>
                <a:gd name="T87" fmla="*/ 276 h 374"/>
                <a:gd name="T88" fmla="*/ 32 w 312"/>
                <a:gd name="T89" fmla="*/ 222 h 374"/>
                <a:gd name="T90" fmla="*/ 55 w 312"/>
                <a:gd name="T91" fmla="*/ 193 h 374"/>
                <a:gd name="T92" fmla="*/ 94 w 312"/>
                <a:gd name="T93" fmla="*/ 224 h 374"/>
                <a:gd name="T94" fmla="*/ 108 w 312"/>
                <a:gd name="T95" fmla="*/ 220 h 374"/>
                <a:gd name="T96" fmla="*/ 111 w 312"/>
                <a:gd name="T97" fmla="*/ 199 h 374"/>
                <a:gd name="T98" fmla="*/ 111 w 312"/>
                <a:gd name="T99" fmla="*/ 36 h 374"/>
                <a:gd name="T100" fmla="*/ 111 w 312"/>
                <a:gd name="T101" fmla="*/ 36 h 374"/>
                <a:gd name="T102" fmla="*/ 111 w 312"/>
                <a:gd name="T103" fmla="*/ 36 h 374"/>
                <a:gd name="T104" fmla="*/ 129 w 312"/>
                <a:gd name="T105" fmla="*/ 1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2" h="374">
                  <a:moveTo>
                    <a:pt x="129" y="0"/>
                  </a:moveTo>
                  <a:cubicBezTo>
                    <a:pt x="108" y="1"/>
                    <a:pt x="93" y="13"/>
                    <a:pt x="93" y="36"/>
                  </a:cubicBezTo>
                  <a:lnTo>
                    <a:pt x="93" y="36"/>
                  </a:lnTo>
                  <a:cubicBezTo>
                    <a:pt x="93" y="95"/>
                    <a:pt x="95" y="149"/>
                    <a:pt x="93" y="201"/>
                  </a:cubicBezTo>
                  <a:cubicBezTo>
                    <a:pt x="84" y="194"/>
                    <a:pt x="75" y="187"/>
                    <a:pt x="66" y="180"/>
                  </a:cubicBezTo>
                  <a:cubicBezTo>
                    <a:pt x="48" y="167"/>
                    <a:pt x="29" y="173"/>
                    <a:pt x="18" y="182"/>
                  </a:cubicBezTo>
                  <a:cubicBezTo>
                    <a:pt x="0" y="200"/>
                    <a:pt x="5" y="222"/>
                    <a:pt x="20" y="235"/>
                  </a:cubicBezTo>
                  <a:cubicBezTo>
                    <a:pt x="25" y="240"/>
                    <a:pt x="81" y="287"/>
                    <a:pt x="83" y="289"/>
                  </a:cubicBezTo>
                  <a:cubicBezTo>
                    <a:pt x="97" y="312"/>
                    <a:pt x="111" y="326"/>
                    <a:pt x="121" y="333"/>
                  </a:cubicBezTo>
                  <a:cubicBezTo>
                    <a:pt x="121" y="344"/>
                    <a:pt x="121" y="355"/>
                    <a:pt x="121" y="365"/>
                  </a:cubicBezTo>
                  <a:cubicBezTo>
                    <a:pt x="121" y="370"/>
                    <a:pt x="125" y="374"/>
                    <a:pt x="130" y="374"/>
                  </a:cubicBezTo>
                  <a:lnTo>
                    <a:pt x="259" y="374"/>
                  </a:lnTo>
                  <a:cubicBezTo>
                    <a:pt x="264" y="374"/>
                    <a:pt x="268" y="370"/>
                    <a:pt x="268" y="365"/>
                  </a:cubicBezTo>
                  <a:cubicBezTo>
                    <a:pt x="268" y="353"/>
                    <a:pt x="268" y="341"/>
                    <a:pt x="269" y="329"/>
                  </a:cubicBezTo>
                  <a:cubicBezTo>
                    <a:pt x="276" y="301"/>
                    <a:pt x="290" y="264"/>
                    <a:pt x="299" y="231"/>
                  </a:cubicBezTo>
                  <a:cubicBezTo>
                    <a:pt x="304" y="215"/>
                    <a:pt x="307" y="200"/>
                    <a:pt x="308" y="187"/>
                  </a:cubicBezTo>
                  <a:cubicBezTo>
                    <a:pt x="312" y="162"/>
                    <a:pt x="299" y="141"/>
                    <a:pt x="275" y="151"/>
                  </a:cubicBezTo>
                  <a:cubicBezTo>
                    <a:pt x="274" y="111"/>
                    <a:pt x="235" y="104"/>
                    <a:pt x="219" y="118"/>
                  </a:cubicBezTo>
                  <a:cubicBezTo>
                    <a:pt x="213" y="105"/>
                    <a:pt x="207" y="97"/>
                    <a:pt x="193" y="95"/>
                  </a:cubicBezTo>
                  <a:cubicBezTo>
                    <a:pt x="183" y="94"/>
                    <a:pt x="173" y="96"/>
                    <a:pt x="166" y="103"/>
                  </a:cubicBezTo>
                  <a:lnTo>
                    <a:pt x="166" y="33"/>
                  </a:lnTo>
                  <a:cubicBezTo>
                    <a:pt x="166" y="12"/>
                    <a:pt x="147" y="0"/>
                    <a:pt x="129" y="0"/>
                  </a:cubicBezTo>
                  <a:close/>
                  <a:moveTo>
                    <a:pt x="129" y="18"/>
                  </a:moveTo>
                  <a:cubicBezTo>
                    <a:pt x="140" y="18"/>
                    <a:pt x="148" y="25"/>
                    <a:pt x="148" y="34"/>
                  </a:cubicBezTo>
                  <a:cubicBezTo>
                    <a:pt x="148" y="34"/>
                    <a:pt x="148" y="34"/>
                    <a:pt x="148" y="35"/>
                  </a:cubicBezTo>
                  <a:lnTo>
                    <a:pt x="148" y="35"/>
                  </a:lnTo>
                  <a:cubicBezTo>
                    <a:pt x="148" y="35"/>
                    <a:pt x="148" y="35"/>
                    <a:pt x="148" y="35"/>
                  </a:cubicBezTo>
                  <a:cubicBezTo>
                    <a:pt x="148" y="38"/>
                    <a:pt x="148" y="123"/>
                    <a:pt x="148" y="156"/>
                  </a:cubicBezTo>
                  <a:cubicBezTo>
                    <a:pt x="149" y="168"/>
                    <a:pt x="165" y="168"/>
                    <a:pt x="166" y="157"/>
                  </a:cubicBezTo>
                  <a:cubicBezTo>
                    <a:pt x="168" y="135"/>
                    <a:pt x="168" y="108"/>
                    <a:pt x="191" y="113"/>
                  </a:cubicBezTo>
                  <a:cubicBezTo>
                    <a:pt x="208" y="117"/>
                    <a:pt x="205" y="144"/>
                    <a:pt x="202" y="156"/>
                  </a:cubicBezTo>
                  <a:cubicBezTo>
                    <a:pt x="200" y="167"/>
                    <a:pt x="216" y="171"/>
                    <a:pt x="220" y="160"/>
                  </a:cubicBezTo>
                  <a:cubicBezTo>
                    <a:pt x="226" y="142"/>
                    <a:pt x="227" y="126"/>
                    <a:pt x="242" y="129"/>
                  </a:cubicBezTo>
                  <a:cubicBezTo>
                    <a:pt x="266" y="135"/>
                    <a:pt x="256" y="162"/>
                    <a:pt x="252" y="174"/>
                  </a:cubicBezTo>
                  <a:cubicBezTo>
                    <a:pt x="249" y="184"/>
                    <a:pt x="262" y="190"/>
                    <a:pt x="268" y="181"/>
                  </a:cubicBezTo>
                  <a:cubicBezTo>
                    <a:pt x="273" y="173"/>
                    <a:pt x="278" y="168"/>
                    <a:pt x="281" y="167"/>
                  </a:cubicBezTo>
                  <a:cubicBezTo>
                    <a:pt x="293" y="163"/>
                    <a:pt x="291" y="178"/>
                    <a:pt x="291" y="185"/>
                  </a:cubicBezTo>
                  <a:cubicBezTo>
                    <a:pt x="290" y="196"/>
                    <a:pt x="287" y="211"/>
                    <a:pt x="282" y="227"/>
                  </a:cubicBezTo>
                  <a:cubicBezTo>
                    <a:pt x="273" y="258"/>
                    <a:pt x="259" y="296"/>
                    <a:pt x="251" y="325"/>
                  </a:cubicBezTo>
                  <a:cubicBezTo>
                    <a:pt x="250" y="336"/>
                    <a:pt x="251" y="347"/>
                    <a:pt x="251" y="356"/>
                  </a:cubicBezTo>
                  <a:lnTo>
                    <a:pt x="138" y="356"/>
                  </a:lnTo>
                  <a:cubicBezTo>
                    <a:pt x="138" y="347"/>
                    <a:pt x="138" y="338"/>
                    <a:pt x="138" y="329"/>
                  </a:cubicBezTo>
                  <a:cubicBezTo>
                    <a:pt x="138" y="326"/>
                    <a:pt x="137" y="323"/>
                    <a:pt x="134" y="322"/>
                  </a:cubicBezTo>
                  <a:cubicBezTo>
                    <a:pt x="112" y="303"/>
                    <a:pt x="106" y="291"/>
                    <a:pt x="96" y="276"/>
                  </a:cubicBezTo>
                  <a:cubicBezTo>
                    <a:pt x="96" y="276"/>
                    <a:pt x="38" y="228"/>
                    <a:pt x="32" y="222"/>
                  </a:cubicBezTo>
                  <a:cubicBezTo>
                    <a:pt x="12" y="206"/>
                    <a:pt x="36" y="181"/>
                    <a:pt x="55" y="193"/>
                  </a:cubicBezTo>
                  <a:cubicBezTo>
                    <a:pt x="69" y="204"/>
                    <a:pt x="82" y="215"/>
                    <a:pt x="94" y="224"/>
                  </a:cubicBezTo>
                  <a:cubicBezTo>
                    <a:pt x="99" y="227"/>
                    <a:pt x="105" y="225"/>
                    <a:pt x="108" y="220"/>
                  </a:cubicBezTo>
                  <a:cubicBezTo>
                    <a:pt x="110" y="215"/>
                    <a:pt x="110" y="209"/>
                    <a:pt x="111" y="199"/>
                  </a:cubicBezTo>
                  <a:cubicBezTo>
                    <a:pt x="113" y="148"/>
                    <a:pt x="111" y="91"/>
                    <a:pt x="111" y="36"/>
                  </a:cubicBezTo>
                  <a:lnTo>
                    <a:pt x="111" y="36"/>
                  </a:lnTo>
                  <a:lnTo>
                    <a:pt x="111" y="36"/>
                  </a:lnTo>
                  <a:cubicBezTo>
                    <a:pt x="111" y="25"/>
                    <a:pt x="120" y="18"/>
                    <a:pt x="129" y="18"/>
                  </a:cubicBezTo>
                  <a:close/>
                </a:path>
              </a:pathLst>
            </a:custGeom>
            <a:solidFill>
              <a:schemeClr val="tx1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>
                <a:solidFill>
                  <a:srgbClr val="262626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9" name="직사각형 48"/>
          <p:cNvSpPr/>
          <p:nvPr/>
        </p:nvSpPr>
        <p:spPr>
          <a:xfrm>
            <a:off x="2471208" y="1795989"/>
            <a:ext cx="3049058" cy="24553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/>
          <p:cNvSpPr/>
          <p:nvPr/>
        </p:nvSpPr>
        <p:spPr>
          <a:xfrm>
            <a:off x="3941737" y="172715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5866341" y="1795989"/>
            <a:ext cx="3049058" cy="24553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타원 51"/>
          <p:cNvSpPr/>
          <p:nvPr/>
        </p:nvSpPr>
        <p:spPr>
          <a:xfrm>
            <a:off x="7336870" y="172715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866341" y="4707464"/>
            <a:ext cx="3049058" cy="24553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타원 53"/>
          <p:cNvSpPr/>
          <p:nvPr/>
        </p:nvSpPr>
        <p:spPr>
          <a:xfrm>
            <a:off x="7336870" y="463862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2844801" y="3081867"/>
            <a:ext cx="576000" cy="16086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/>
            <a:r>
              <a:rPr lang="ko-KR" altLang="en-US" sz="800" b="1" dirty="0" smtClean="0">
                <a:latin typeface="나눔고딕" pitchFamily="50" charset="-127"/>
                <a:ea typeface="나눔고딕" pitchFamily="50" charset="-127"/>
              </a:rPr>
              <a:t>간행물선택</a:t>
            </a:r>
            <a:endParaRPr lang="ko-KR" altLang="en-US" sz="8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6239932" y="3529542"/>
            <a:ext cx="648000" cy="16086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/>
            <a:r>
              <a:rPr lang="en-US" altLang="ko-KR" sz="800" b="1" dirty="0" smtClean="0">
                <a:latin typeface="나눔고딕" pitchFamily="50" charset="-127"/>
                <a:ea typeface="나눔고딕" pitchFamily="50" charset="-127"/>
              </a:rPr>
              <a:t>VOL/NO</a:t>
            </a:r>
            <a:r>
              <a:rPr lang="ko-KR" altLang="en-US" sz="800" b="1" dirty="0" smtClean="0">
                <a:latin typeface="나눔고딕" pitchFamily="50" charset="-127"/>
                <a:ea typeface="나눔고딕" pitchFamily="50" charset="-127"/>
              </a:rPr>
              <a:t>선택</a:t>
            </a:r>
            <a:endParaRPr lang="ko-KR" altLang="en-US" sz="8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6485475" y="6082243"/>
            <a:ext cx="468000" cy="16086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/>
            <a:r>
              <a:rPr lang="ko-KR" altLang="en-US" sz="800" b="1" dirty="0" smtClean="0">
                <a:latin typeface="나눔고딕" pitchFamily="50" charset="-127"/>
                <a:ea typeface="나눔고딕" pitchFamily="50" charset="-127"/>
              </a:rPr>
              <a:t>논문선택</a:t>
            </a:r>
            <a:endParaRPr lang="ko-KR" altLang="en-US" sz="800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65725" y="4735767"/>
            <a:ext cx="820204" cy="12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직사각형 59"/>
          <p:cNvSpPr/>
          <p:nvPr/>
        </p:nvSpPr>
        <p:spPr>
          <a:xfrm>
            <a:off x="4572001" y="4752975"/>
            <a:ext cx="114300" cy="90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0082" y="5806852"/>
            <a:ext cx="589274" cy="741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그룹 52"/>
          <p:cNvGrpSpPr/>
          <p:nvPr/>
        </p:nvGrpSpPr>
        <p:grpSpPr>
          <a:xfrm>
            <a:off x="2450265" y="1346200"/>
            <a:ext cx="4561381" cy="5504593"/>
            <a:chOff x="-103517" y="-2974975"/>
            <a:chExt cx="9686925" cy="11690008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-2974975"/>
              <a:ext cx="9467850" cy="772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t="3316"/>
            <a:stretch>
              <a:fillRect/>
            </a:stretch>
          </p:blipFill>
          <p:spPr bwMode="auto">
            <a:xfrm>
              <a:off x="-103517" y="3429000"/>
              <a:ext cx="9686925" cy="52860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4" name="직사각형 53"/>
          <p:cNvSpPr/>
          <p:nvPr/>
        </p:nvSpPr>
        <p:spPr>
          <a:xfrm>
            <a:off x="2479675" y="1346200"/>
            <a:ext cx="4499095" cy="5511800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5.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원문서비스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내용 개체 틀 2"/>
          <p:cNvSpPr txBox="1">
            <a:spLocks/>
          </p:cNvSpPr>
          <p:nvPr/>
        </p:nvSpPr>
        <p:spPr>
          <a:xfrm>
            <a:off x="500597" y="2127261"/>
            <a:ext cx="1584000" cy="435820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원문미리보기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원문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장을 미리 볼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논문다운추세그래프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1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주간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1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개월간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1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년간 논문 다운추이를 그래프로 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이 논문을 본 사람이 많이 다운받은 논문 제공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이 논문과 관련된 논문을 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한자전환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현재 보이는 논문 정보 내 한자를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한글음으로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전환할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en-US" altLang="ko-KR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URL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복사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현재의 논문으로 바로 올 수 있는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URL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주소값이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클립보드에 복사됩니다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서지반출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파일형식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서지도구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SNS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등을 통해 논문의 서지정보를 반출할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다운받기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논문을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내컴퓨터에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다운받아 원문을 이용합니다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열람하기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논문을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웹상에서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 이용하는 방식으로 원문 이용이 빠르고 편리합니다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논문추천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이 논문을 추천합니다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14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2)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제공서비스</a:t>
            </a:r>
          </a:p>
        </p:txBody>
      </p:sp>
      <p:sp>
        <p:nvSpPr>
          <p:cNvPr id="21" name="타원 20"/>
          <p:cNvSpPr/>
          <p:nvPr/>
        </p:nvSpPr>
        <p:spPr>
          <a:xfrm>
            <a:off x="356597" y="214841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56597" y="248279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56597" y="298248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3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527299" y="1628855"/>
            <a:ext cx="820566" cy="1116069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 bwMode="auto">
          <a:xfrm>
            <a:off x="2883582" y="1556847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1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590685" y="2731072"/>
            <a:ext cx="429708" cy="144000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타원 39"/>
          <p:cNvSpPr/>
          <p:nvPr/>
        </p:nvSpPr>
        <p:spPr bwMode="auto">
          <a:xfrm>
            <a:off x="3780831" y="2659063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4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022733" y="2731072"/>
            <a:ext cx="429708" cy="144000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타원 41"/>
          <p:cNvSpPr/>
          <p:nvPr/>
        </p:nvSpPr>
        <p:spPr bwMode="auto">
          <a:xfrm>
            <a:off x="4212879" y="2659063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5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590685" y="2886713"/>
            <a:ext cx="396000" cy="144000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/>
          <p:cNvSpPr/>
          <p:nvPr/>
        </p:nvSpPr>
        <p:spPr bwMode="auto">
          <a:xfrm>
            <a:off x="3780831" y="2993225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6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356597" y="3459530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4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356597" y="3950769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5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356597" y="443338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6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356597" y="492640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7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56597" y="525967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8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2527299" y="2853807"/>
            <a:ext cx="820566" cy="1007242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타원 55"/>
          <p:cNvSpPr/>
          <p:nvPr/>
        </p:nvSpPr>
        <p:spPr bwMode="auto">
          <a:xfrm>
            <a:off x="2883582" y="2781798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2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2527299" y="4001120"/>
            <a:ext cx="820566" cy="1485280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타원 57"/>
          <p:cNvSpPr/>
          <p:nvPr/>
        </p:nvSpPr>
        <p:spPr bwMode="auto">
          <a:xfrm>
            <a:off x="2883582" y="3929111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3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356597" y="573761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9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16037" y="2718332"/>
            <a:ext cx="1404000" cy="32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직사각형 59"/>
          <p:cNvSpPr/>
          <p:nvPr/>
        </p:nvSpPr>
        <p:spPr>
          <a:xfrm>
            <a:off x="6020618" y="2731072"/>
            <a:ext cx="468000" cy="144000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타원 60"/>
          <p:cNvSpPr/>
          <p:nvPr/>
        </p:nvSpPr>
        <p:spPr bwMode="auto">
          <a:xfrm>
            <a:off x="6210764" y="2659063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7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6486534" y="2731072"/>
            <a:ext cx="396000" cy="144000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타원 62"/>
          <p:cNvSpPr/>
          <p:nvPr/>
        </p:nvSpPr>
        <p:spPr bwMode="auto">
          <a:xfrm>
            <a:off x="6676680" y="2659063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8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6257694" y="2886713"/>
            <a:ext cx="216000" cy="144000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타원 64"/>
          <p:cNvSpPr/>
          <p:nvPr/>
        </p:nvSpPr>
        <p:spPr bwMode="auto">
          <a:xfrm>
            <a:off x="6312368" y="2993225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9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/>
          <a:srcRect r="42690" b="39749"/>
          <a:stretch>
            <a:fillRect/>
          </a:stretch>
        </p:blipFill>
        <p:spPr bwMode="auto">
          <a:xfrm>
            <a:off x="2479675" y="1863725"/>
            <a:ext cx="2394250" cy="2053678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grpSp>
        <p:nvGrpSpPr>
          <p:cNvPr id="20" name="그룹 19"/>
          <p:cNvGrpSpPr/>
          <p:nvPr/>
        </p:nvGrpSpPr>
        <p:grpSpPr>
          <a:xfrm>
            <a:off x="4444039" y="3068960"/>
            <a:ext cx="4628461" cy="3695904"/>
            <a:chOff x="4444039" y="3068960"/>
            <a:chExt cx="4628461" cy="3695904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r="23903" b="17821"/>
            <a:stretch>
              <a:fillRect/>
            </a:stretch>
          </p:blipFill>
          <p:spPr bwMode="auto">
            <a:xfrm>
              <a:off x="4444039" y="3068960"/>
              <a:ext cx="4623758" cy="3695904"/>
            </a:xfrm>
            <a:prstGeom prst="rect">
              <a:avLst/>
            </a:prstGeom>
            <a:noFill/>
            <a:ln w="28575">
              <a:solidFill>
                <a:srgbClr val="C00000"/>
              </a:solidFill>
              <a:miter lim="800000"/>
              <a:headEnd/>
              <a:tailEnd/>
            </a:ln>
          </p:spPr>
        </p:pic>
        <p:pic>
          <p:nvPicPr>
            <p:cNvPr id="1331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1862" t="492" r="28696" b="9267"/>
            <a:stretch>
              <a:fillRect/>
            </a:stretch>
          </p:blipFill>
          <p:spPr bwMode="auto">
            <a:xfrm>
              <a:off x="4463988" y="3104964"/>
              <a:ext cx="4608512" cy="3024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5.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원문서비스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내용 개체 틀 2"/>
          <p:cNvSpPr txBox="1">
            <a:spLocks/>
          </p:cNvSpPr>
          <p:nvPr/>
        </p:nvSpPr>
        <p:spPr>
          <a:xfrm>
            <a:off x="500597" y="2127260"/>
            <a:ext cx="1584000" cy="473073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서지반출 형식 선택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파일형식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서지도구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SNS,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기타 중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개를 선택합니다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서지반출 정보 선택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서지반출할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서지항목을 다중 선택합니다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14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3)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서지반출</a:t>
            </a:r>
          </a:p>
        </p:txBody>
      </p:sp>
      <p:sp>
        <p:nvSpPr>
          <p:cNvPr id="21" name="타원 20"/>
          <p:cNvSpPr/>
          <p:nvPr/>
        </p:nvSpPr>
        <p:spPr>
          <a:xfrm>
            <a:off x="356597" y="214841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56597" y="282147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3549609" y="3453252"/>
            <a:ext cx="288000" cy="288000"/>
            <a:chOff x="3581399" y="1346200"/>
            <a:chExt cx="288000" cy="288000"/>
          </a:xfrm>
        </p:grpSpPr>
        <p:sp>
          <p:nvSpPr>
            <p:cNvPr id="28" name="타원 27"/>
            <p:cNvSpPr/>
            <p:nvPr/>
          </p:nvSpPr>
          <p:spPr>
            <a:xfrm>
              <a:off x="3581399" y="1346200"/>
              <a:ext cx="288000" cy="288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Hand Cursor"/>
            <p:cNvSpPr>
              <a:spLocks noChangeAspect="1" noEditPoints="1"/>
            </p:cNvSpPr>
            <p:nvPr/>
          </p:nvSpPr>
          <p:spPr bwMode="auto">
            <a:xfrm>
              <a:off x="3652876" y="1400200"/>
              <a:ext cx="145047" cy="180000"/>
            </a:xfrm>
            <a:custGeom>
              <a:avLst/>
              <a:gdLst>
                <a:gd name="T0" fmla="*/ 129 w 312"/>
                <a:gd name="T1" fmla="*/ 0 h 374"/>
                <a:gd name="T2" fmla="*/ 93 w 312"/>
                <a:gd name="T3" fmla="*/ 36 h 374"/>
                <a:gd name="T4" fmla="*/ 93 w 312"/>
                <a:gd name="T5" fmla="*/ 36 h 374"/>
                <a:gd name="T6" fmla="*/ 93 w 312"/>
                <a:gd name="T7" fmla="*/ 201 h 374"/>
                <a:gd name="T8" fmla="*/ 66 w 312"/>
                <a:gd name="T9" fmla="*/ 180 h 374"/>
                <a:gd name="T10" fmla="*/ 18 w 312"/>
                <a:gd name="T11" fmla="*/ 182 h 374"/>
                <a:gd name="T12" fmla="*/ 20 w 312"/>
                <a:gd name="T13" fmla="*/ 235 h 374"/>
                <a:gd name="T14" fmla="*/ 83 w 312"/>
                <a:gd name="T15" fmla="*/ 289 h 374"/>
                <a:gd name="T16" fmla="*/ 121 w 312"/>
                <a:gd name="T17" fmla="*/ 333 h 374"/>
                <a:gd name="T18" fmla="*/ 121 w 312"/>
                <a:gd name="T19" fmla="*/ 365 h 374"/>
                <a:gd name="T20" fmla="*/ 130 w 312"/>
                <a:gd name="T21" fmla="*/ 374 h 374"/>
                <a:gd name="T22" fmla="*/ 259 w 312"/>
                <a:gd name="T23" fmla="*/ 374 h 374"/>
                <a:gd name="T24" fmla="*/ 268 w 312"/>
                <a:gd name="T25" fmla="*/ 365 h 374"/>
                <a:gd name="T26" fmla="*/ 269 w 312"/>
                <a:gd name="T27" fmla="*/ 329 h 374"/>
                <a:gd name="T28" fmla="*/ 299 w 312"/>
                <a:gd name="T29" fmla="*/ 231 h 374"/>
                <a:gd name="T30" fmla="*/ 308 w 312"/>
                <a:gd name="T31" fmla="*/ 187 h 374"/>
                <a:gd name="T32" fmla="*/ 275 w 312"/>
                <a:gd name="T33" fmla="*/ 151 h 374"/>
                <a:gd name="T34" fmla="*/ 219 w 312"/>
                <a:gd name="T35" fmla="*/ 118 h 374"/>
                <a:gd name="T36" fmla="*/ 193 w 312"/>
                <a:gd name="T37" fmla="*/ 95 h 374"/>
                <a:gd name="T38" fmla="*/ 166 w 312"/>
                <a:gd name="T39" fmla="*/ 103 h 374"/>
                <a:gd name="T40" fmla="*/ 166 w 312"/>
                <a:gd name="T41" fmla="*/ 33 h 374"/>
                <a:gd name="T42" fmla="*/ 129 w 312"/>
                <a:gd name="T43" fmla="*/ 0 h 374"/>
                <a:gd name="T44" fmla="*/ 129 w 312"/>
                <a:gd name="T45" fmla="*/ 18 h 374"/>
                <a:gd name="T46" fmla="*/ 148 w 312"/>
                <a:gd name="T47" fmla="*/ 34 h 374"/>
                <a:gd name="T48" fmla="*/ 148 w 312"/>
                <a:gd name="T49" fmla="*/ 35 h 374"/>
                <a:gd name="T50" fmla="*/ 148 w 312"/>
                <a:gd name="T51" fmla="*/ 35 h 374"/>
                <a:gd name="T52" fmla="*/ 148 w 312"/>
                <a:gd name="T53" fmla="*/ 35 h 374"/>
                <a:gd name="T54" fmla="*/ 148 w 312"/>
                <a:gd name="T55" fmla="*/ 156 h 374"/>
                <a:gd name="T56" fmla="*/ 166 w 312"/>
                <a:gd name="T57" fmla="*/ 157 h 374"/>
                <a:gd name="T58" fmla="*/ 191 w 312"/>
                <a:gd name="T59" fmla="*/ 113 h 374"/>
                <a:gd name="T60" fmla="*/ 202 w 312"/>
                <a:gd name="T61" fmla="*/ 156 h 374"/>
                <a:gd name="T62" fmla="*/ 220 w 312"/>
                <a:gd name="T63" fmla="*/ 160 h 374"/>
                <a:gd name="T64" fmla="*/ 242 w 312"/>
                <a:gd name="T65" fmla="*/ 129 h 374"/>
                <a:gd name="T66" fmla="*/ 252 w 312"/>
                <a:gd name="T67" fmla="*/ 174 h 374"/>
                <a:gd name="T68" fmla="*/ 268 w 312"/>
                <a:gd name="T69" fmla="*/ 181 h 374"/>
                <a:gd name="T70" fmla="*/ 281 w 312"/>
                <a:gd name="T71" fmla="*/ 167 h 374"/>
                <a:gd name="T72" fmla="*/ 291 w 312"/>
                <a:gd name="T73" fmla="*/ 185 h 374"/>
                <a:gd name="T74" fmla="*/ 282 w 312"/>
                <a:gd name="T75" fmla="*/ 227 h 374"/>
                <a:gd name="T76" fmla="*/ 251 w 312"/>
                <a:gd name="T77" fmla="*/ 325 h 374"/>
                <a:gd name="T78" fmla="*/ 251 w 312"/>
                <a:gd name="T79" fmla="*/ 356 h 374"/>
                <a:gd name="T80" fmla="*/ 138 w 312"/>
                <a:gd name="T81" fmla="*/ 356 h 374"/>
                <a:gd name="T82" fmla="*/ 138 w 312"/>
                <a:gd name="T83" fmla="*/ 329 h 374"/>
                <a:gd name="T84" fmla="*/ 134 w 312"/>
                <a:gd name="T85" fmla="*/ 322 h 374"/>
                <a:gd name="T86" fmla="*/ 96 w 312"/>
                <a:gd name="T87" fmla="*/ 276 h 374"/>
                <a:gd name="T88" fmla="*/ 32 w 312"/>
                <a:gd name="T89" fmla="*/ 222 h 374"/>
                <a:gd name="T90" fmla="*/ 55 w 312"/>
                <a:gd name="T91" fmla="*/ 193 h 374"/>
                <a:gd name="T92" fmla="*/ 94 w 312"/>
                <a:gd name="T93" fmla="*/ 224 h 374"/>
                <a:gd name="T94" fmla="*/ 108 w 312"/>
                <a:gd name="T95" fmla="*/ 220 h 374"/>
                <a:gd name="T96" fmla="*/ 111 w 312"/>
                <a:gd name="T97" fmla="*/ 199 h 374"/>
                <a:gd name="T98" fmla="*/ 111 w 312"/>
                <a:gd name="T99" fmla="*/ 36 h 374"/>
                <a:gd name="T100" fmla="*/ 111 w 312"/>
                <a:gd name="T101" fmla="*/ 36 h 374"/>
                <a:gd name="T102" fmla="*/ 111 w 312"/>
                <a:gd name="T103" fmla="*/ 36 h 374"/>
                <a:gd name="T104" fmla="*/ 129 w 312"/>
                <a:gd name="T105" fmla="*/ 1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2" h="374">
                  <a:moveTo>
                    <a:pt x="129" y="0"/>
                  </a:moveTo>
                  <a:cubicBezTo>
                    <a:pt x="108" y="1"/>
                    <a:pt x="93" y="13"/>
                    <a:pt x="93" y="36"/>
                  </a:cubicBezTo>
                  <a:lnTo>
                    <a:pt x="93" y="36"/>
                  </a:lnTo>
                  <a:cubicBezTo>
                    <a:pt x="93" y="95"/>
                    <a:pt x="95" y="149"/>
                    <a:pt x="93" y="201"/>
                  </a:cubicBezTo>
                  <a:cubicBezTo>
                    <a:pt x="84" y="194"/>
                    <a:pt x="75" y="187"/>
                    <a:pt x="66" y="180"/>
                  </a:cubicBezTo>
                  <a:cubicBezTo>
                    <a:pt x="48" y="167"/>
                    <a:pt x="29" y="173"/>
                    <a:pt x="18" y="182"/>
                  </a:cubicBezTo>
                  <a:cubicBezTo>
                    <a:pt x="0" y="200"/>
                    <a:pt x="5" y="222"/>
                    <a:pt x="20" y="235"/>
                  </a:cubicBezTo>
                  <a:cubicBezTo>
                    <a:pt x="25" y="240"/>
                    <a:pt x="81" y="287"/>
                    <a:pt x="83" y="289"/>
                  </a:cubicBezTo>
                  <a:cubicBezTo>
                    <a:pt x="97" y="312"/>
                    <a:pt x="111" y="326"/>
                    <a:pt x="121" y="333"/>
                  </a:cubicBezTo>
                  <a:cubicBezTo>
                    <a:pt x="121" y="344"/>
                    <a:pt x="121" y="355"/>
                    <a:pt x="121" y="365"/>
                  </a:cubicBezTo>
                  <a:cubicBezTo>
                    <a:pt x="121" y="370"/>
                    <a:pt x="125" y="374"/>
                    <a:pt x="130" y="374"/>
                  </a:cubicBezTo>
                  <a:lnTo>
                    <a:pt x="259" y="374"/>
                  </a:lnTo>
                  <a:cubicBezTo>
                    <a:pt x="264" y="374"/>
                    <a:pt x="268" y="370"/>
                    <a:pt x="268" y="365"/>
                  </a:cubicBezTo>
                  <a:cubicBezTo>
                    <a:pt x="268" y="353"/>
                    <a:pt x="268" y="341"/>
                    <a:pt x="269" y="329"/>
                  </a:cubicBezTo>
                  <a:cubicBezTo>
                    <a:pt x="276" y="301"/>
                    <a:pt x="290" y="264"/>
                    <a:pt x="299" y="231"/>
                  </a:cubicBezTo>
                  <a:cubicBezTo>
                    <a:pt x="304" y="215"/>
                    <a:pt x="307" y="200"/>
                    <a:pt x="308" y="187"/>
                  </a:cubicBezTo>
                  <a:cubicBezTo>
                    <a:pt x="312" y="162"/>
                    <a:pt x="299" y="141"/>
                    <a:pt x="275" y="151"/>
                  </a:cubicBezTo>
                  <a:cubicBezTo>
                    <a:pt x="274" y="111"/>
                    <a:pt x="235" y="104"/>
                    <a:pt x="219" y="118"/>
                  </a:cubicBezTo>
                  <a:cubicBezTo>
                    <a:pt x="213" y="105"/>
                    <a:pt x="207" y="97"/>
                    <a:pt x="193" y="95"/>
                  </a:cubicBezTo>
                  <a:cubicBezTo>
                    <a:pt x="183" y="94"/>
                    <a:pt x="173" y="96"/>
                    <a:pt x="166" y="103"/>
                  </a:cubicBezTo>
                  <a:lnTo>
                    <a:pt x="166" y="33"/>
                  </a:lnTo>
                  <a:cubicBezTo>
                    <a:pt x="166" y="12"/>
                    <a:pt x="147" y="0"/>
                    <a:pt x="129" y="0"/>
                  </a:cubicBezTo>
                  <a:close/>
                  <a:moveTo>
                    <a:pt x="129" y="18"/>
                  </a:moveTo>
                  <a:cubicBezTo>
                    <a:pt x="140" y="18"/>
                    <a:pt x="148" y="25"/>
                    <a:pt x="148" y="34"/>
                  </a:cubicBezTo>
                  <a:cubicBezTo>
                    <a:pt x="148" y="34"/>
                    <a:pt x="148" y="34"/>
                    <a:pt x="148" y="35"/>
                  </a:cubicBezTo>
                  <a:lnTo>
                    <a:pt x="148" y="35"/>
                  </a:lnTo>
                  <a:cubicBezTo>
                    <a:pt x="148" y="35"/>
                    <a:pt x="148" y="35"/>
                    <a:pt x="148" y="35"/>
                  </a:cubicBezTo>
                  <a:cubicBezTo>
                    <a:pt x="148" y="38"/>
                    <a:pt x="148" y="123"/>
                    <a:pt x="148" y="156"/>
                  </a:cubicBezTo>
                  <a:cubicBezTo>
                    <a:pt x="149" y="168"/>
                    <a:pt x="165" y="168"/>
                    <a:pt x="166" y="157"/>
                  </a:cubicBezTo>
                  <a:cubicBezTo>
                    <a:pt x="168" y="135"/>
                    <a:pt x="168" y="108"/>
                    <a:pt x="191" y="113"/>
                  </a:cubicBezTo>
                  <a:cubicBezTo>
                    <a:pt x="208" y="117"/>
                    <a:pt x="205" y="144"/>
                    <a:pt x="202" y="156"/>
                  </a:cubicBezTo>
                  <a:cubicBezTo>
                    <a:pt x="200" y="167"/>
                    <a:pt x="216" y="171"/>
                    <a:pt x="220" y="160"/>
                  </a:cubicBezTo>
                  <a:cubicBezTo>
                    <a:pt x="226" y="142"/>
                    <a:pt x="227" y="126"/>
                    <a:pt x="242" y="129"/>
                  </a:cubicBezTo>
                  <a:cubicBezTo>
                    <a:pt x="266" y="135"/>
                    <a:pt x="256" y="162"/>
                    <a:pt x="252" y="174"/>
                  </a:cubicBezTo>
                  <a:cubicBezTo>
                    <a:pt x="249" y="184"/>
                    <a:pt x="262" y="190"/>
                    <a:pt x="268" y="181"/>
                  </a:cubicBezTo>
                  <a:cubicBezTo>
                    <a:pt x="273" y="173"/>
                    <a:pt x="278" y="168"/>
                    <a:pt x="281" y="167"/>
                  </a:cubicBezTo>
                  <a:cubicBezTo>
                    <a:pt x="293" y="163"/>
                    <a:pt x="291" y="178"/>
                    <a:pt x="291" y="185"/>
                  </a:cubicBezTo>
                  <a:cubicBezTo>
                    <a:pt x="290" y="196"/>
                    <a:pt x="287" y="211"/>
                    <a:pt x="282" y="227"/>
                  </a:cubicBezTo>
                  <a:cubicBezTo>
                    <a:pt x="273" y="258"/>
                    <a:pt x="259" y="296"/>
                    <a:pt x="251" y="325"/>
                  </a:cubicBezTo>
                  <a:cubicBezTo>
                    <a:pt x="250" y="336"/>
                    <a:pt x="251" y="347"/>
                    <a:pt x="251" y="356"/>
                  </a:cubicBezTo>
                  <a:lnTo>
                    <a:pt x="138" y="356"/>
                  </a:lnTo>
                  <a:cubicBezTo>
                    <a:pt x="138" y="347"/>
                    <a:pt x="138" y="338"/>
                    <a:pt x="138" y="329"/>
                  </a:cubicBezTo>
                  <a:cubicBezTo>
                    <a:pt x="138" y="326"/>
                    <a:pt x="137" y="323"/>
                    <a:pt x="134" y="322"/>
                  </a:cubicBezTo>
                  <a:cubicBezTo>
                    <a:pt x="112" y="303"/>
                    <a:pt x="106" y="291"/>
                    <a:pt x="96" y="276"/>
                  </a:cubicBezTo>
                  <a:cubicBezTo>
                    <a:pt x="96" y="276"/>
                    <a:pt x="38" y="228"/>
                    <a:pt x="32" y="222"/>
                  </a:cubicBezTo>
                  <a:cubicBezTo>
                    <a:pt x="12" y="206"/>
                    <a:pt x="36" y="181"/>
                    <a:pt x="55" y="193"/>
                  </a:cubicBezTo>
                  <a:cubicBezTo>
                    <a:pt x="69" y="204"/>
                    <a:pt x="82" y="215"/>
                    <a:pt x="94" y="224"/>
                  </a:cubicBezTo>
                  <a:cubicBezTo>
                    <a:pt x="99" y="227"/>
                    <a:pt x="105" y="225"/>
                    <a:pt x="108" y="220"/>
                  </a:cubicBezTo>
                  <a:cubicBezTo>
                    <a:pt x="110" y="215"/>
                    <a:pt x="110" y="209"/>
                    <a:pt x="111" y="199"/>
                  </a:cubicBezTo>
                  <a:cubicBezTo>
                    <a:pt x="113" y="148"/>
                    <a:pt x="111" y="91"/>
                    <a:pt x="111" y="36"/>
                  </a:cubicBezTo>
                  <a:lnTo>
                    <a:pt x="111" y="36"/>
                  </a:lnTo>
                  <a:lnTo>
                    <a:pt x="111" y="36"/>
                  </a:lnTo>
                  <a:cubicBezTo>
                    <a:pt x="111" y="25"/>
                    <a:pt x="120" y="18"/>
                    <a:pt x="129" y="18"/>
                  </a:cubicBezTo>
                  <a:close/>
                </a:path>
              </a:pathLst>
            </a:custGeom>
            <a:solidFill>
              <a:schemeClr val="tx1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>
                <a:solidFill>
                  <a:srgbClr val="262626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30" name="모서리가 둥근 직사각형 29"/>
          <p:cNvSpPr/>
          <p:nvPr/>
        </p:nvSpPr>
        <p:spPr>
          <a:xfrm>
            <a:off x="3371015" y="3673385"/>
            <a:ext cx="648000" cy="16086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/>
            <a:r>
              <a:rPr lang="ko-KR" altLang="en-US" sz="800" b="1" dirty="0" smtClean="0">
                <a:latin typeface="나눔고딕" pitchFamily="50" charset="-127"/>
                <a:ea typeface="나눔고딕" pitchFamily="50" charset="-127"/>
              </a:rPr>
              <a:t>서지반출선택</a:t>
            </a:r>
            <a:endParaRPr lang="ko-KR" altLang="en-US" sz="8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굽은 화살표 32"/>
          <p:cNvSpPr/>
          <p:nvPr/>
        </p:nvSpPr>
        <p:spPr>
          <a:xfrm flipV="1">
            <a:off x="3640347" y="3821502"/>
            <a:ext cx="756000" cy="543464"/>
          </a:xfrm>
          <a:prstGeom prst="bentArrow">
            <a:avLst>
              <a:gd name="adj1" fmla="val 18651"/>
              <a:gd name="adj2" fmla="val 25000"/>
              <a:gd name="adj3" fmla="val 25000"/>
              <a:gd name="adj4" fmla="val 4375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4833407" y="3128941"/>
            <a:ext cx="333906" cy="100033"/>
          </a:xfrm>
          <a:prstGeom prst="rect">
            <a:avLst/>
          </a:prstGeom>
          <a:solidFill>
            <a:srgbClr val="404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4834468" y="3142180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rgbClr val="B9BBC8"/>
                </a:solidFill>
                <a:latin typeface="+mj-ea"/>
                <a:ea typeface="+mj-ea"/>
              </a:rPr>
              <a:t>한국대학교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4767793" y="3282950"/>
            <a:ext cx="609333" cy="543719"/>
          </a:xfrm>
          <a:prstGeom prst="rect">
            <a:avLst/>
          </a:prstGeom>
          <a:solidFill>
            <a:srgbClr val="FCFC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 descr="가칭_한국대_UI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5628" y="3289566"/>
            <a:ext cx="531980" cy="53198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7233" y="3559986"/>
            <a:ext cx="3143159" cy="2744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직사각형 34"/>
          <p:cNvSpPr/>
          <p:nvPr/>
        </p:nvSpPr>
        <p:spPr>
          <a:xfrm>
            <a:off x="5146386" y="5261793"/>
            <a:ext cx="2736000" cy="619292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 bwMode="auto">
          <a:xfrm>
            <a:off x="7352275" y="5200827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2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46386" y="4261607"/>
            <a:ext cx="2736000" cy="801988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타원 38"/>
          <p:cNvSpPr/>
          <p:nvPr/>
        </p:nvSpPr>
        <p:spPr bwMode="auto">
          <a:xfrm>
            <a:off x="7352275" y="4200641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1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6995120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검색연구소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내용 개체 틀 2"/>
          <p:cNvSpPr txBox="1">
            <a:spLocks/>
          </p:cNvSpPr>
          <p:nvPr/>
        </p:nvSpPr>
        <p:spPr>
          <a:xfrm>
            <a:off x="356453" y="2139950"/>
            <a:ext cx="1731271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주간 많이 이용된 </a:t>
            </a:r>
            <a:r>
              <a:rPr lang="ko-KR" altLang="en-US" sz="10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검색어와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평가지표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들을 제공하는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뉴논문의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차별화된 서비스입니다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5" name="내용 개체 틀 2"/>
          <p:cNvSpPr txBox="1">
            <a:spLocks/>
          </p:cNvSpPr>
          <p:nvPr/>
        </p:nvSpPr>
        <p:spPr>
          <a:xfrm>
            <a:off x="500597" y="2855424"/>
            <a:ext cx="1584000" cy="3600986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뉴논문에서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주간 많이 이용된 베스트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과 연관 검색어를 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b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베스트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  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를 클릭하면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탭이 새로 열리고 통계를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탭으로 열린 각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검색어들은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중복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(AND)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조합되고 조합 결과를 하단에 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검색어탭의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추가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삭제를 통해 원하는 자료를 효과적으로 찾을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b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검색결과로 제공된 각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논문별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비중정보를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다운비중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추천비중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서재담은비중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전체비중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자료별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객관화된 평가지표로 사용할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검색어별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검색추이와 비교 정보를 제공합니다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희소성있는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자료의 구분과 선별에 도움을 드립니다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56597" y="2868112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56597" y="3329498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356597" y="4709613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3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356597" y="5649444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4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l="35372" t="7664" r="12739" b="8995"/>
          <a:stretch>
            <a:fillRect/>
          </a:stretch>
        </p:blipFill>
        <p:spPr bwMode="auto">
          <a:xfrm>
            <a:off x="2259543" y="1855258"/>
            <a:ext cx="2791536" cy="2522008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 l="27406" t="6968" r="23472" b="9753"/>
          <a:stretch>
            <a:fillRect/>
          </a:stretch>
        </p:blipFill>
        <p:spPr bwMode="auto">
          <a:xfrm>
            <a:off x="4633207" y="2546768"/>
            <a:ext cx="4375321" cy="4172492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4648653" y="3466109"/>
            <a:ext cx="1240488" cy="3059484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6" name="타원 35"/>
          <p:cNvSpPr/>
          <p:nvPr/>
        </p:nvSpPr>
        <p:spPr bwMode="auto">
          <a:xfrm>
            <a:off x="5214897" y="3411353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1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893767" y="2831922"/>
            <a:ext cx="1716833" cy="273291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타원 41"/>
          <p:cNvSpPr/>
          <p:nvPr/>
        </p:nvSpPr>
        <p:spPr bwMode="auto">
          <a:xfrm>
            <a:off x="6671869" y="3052924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2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985296" y="5123079"/>
            <a:ext cx="3014156" cy="1303121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 bwMode="auto">
          <a:xfrm>
            <a:off x="6671869" y="5068325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4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8274933" y="3276061"/>
            <a:ext cx="674547" cy="1269312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/>
          <p:cNvSpPr/>
          <p:nvPr/>
        </p:nvSpPr>
        <p:spPr bwMode="auto">
          <a:xfrm>
            <a:off x="8559155" y="3217176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3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3431071" y="3647993"/>
            <a:ext cx="288000" cy="288000"/>
            <a:chOff x="3581399" y="1346200"/>
            <a:chExt cx="288000" cy="288000"/>
          </a:xfrm>
        </p:grpSpPr>
        <p:sp>
          <p:nvSpPr>
            <p:cNvPr id="50" name="타원 49"/>
            <p:cNvSpPr/>
            <p:nvPr/>
          </p:nvSpPr>
          <p:spPr>
            <a:xfrm>
              <a:off x="3581399" y="1346200"/>
              <a:ext cx="288000" cy="288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Hand Cursor"/>
            <p:cNvSpPr>
              <a:spLocks noChangeAspect="1" noEditPoints="1"/>
            </p:cNvSpPr>
            <p:nvPr/>
          </p:nvSpPr>
          <p:spPr bwMode="auto">
            <a:xfrm>
              <a:off x="3652876" y="1400200"/>
              <a:ext cx="145047" cy="180000"/>
            </a:xfrm>
            <a:custGeom>
              <a:avLst/>
              <a:gdLst>
                <a:gd name="T0" fmla="*/ 129 w 312"/>
                <a:gd name="T1" fmla="*/ 0 h 374"/>
                <a:gd name="T2" fmla="*/ 93 w 312"/>
                <a:gd name="T3" fmla="*/ 36 h 374"/>
                <a:gd name="T4" fmla="*/ 93 w 312"/>
                <a:gd name="T5" fmla="*/ 36 h 374"/>
                <a:gd name="T6" fmla="*/ 93 w 312"/>
                <a:gd name="T7" fmla="*/ 201 h 374"/>
                <a:gd name="T8" fmla="*/ 66 w 312"/>
                <a:gd name="T9" fmla="*/ 180 h 374"/>
                <a:gd name="T10" fmla="*/ 18 w 312"/>
                <a:gd name="T11" fmla="*/ 182 h 374"/>
                <a:gd name="T12" fmla="*/ 20 w 312"/>
                <a:gd name="T13" fmla="*/ 235 h 374"/>
                <a:gd name="T14" fmla="*/ 83 w 312"/>
                <a:gd name="T15" fmla="*/ 289 h 374"/>
                <a:gd name="T16" fmla="*/ 121 w 312"/>
                <a:gd name="T17" fmla="*/ 333 h 374"/>
                <a:gd name="T18" fmla="*/ 121 w 312"/>
                <a:gd name="T19" fmla="*/ 365 h 374"/>
                <a:gd name="T20" fmla="*/ 130 w 312"/>
                <a:gd name="T21" fmla="*/ 374 h 374"/>
                <a:gd name="T22" fmla="*/ 259 w 312"/>
                <a:gd name="T23" fmla="*/ 374 h 374"/>
                <a:gd name="T24" fmla="*/ 268 w 312"/>
                <a:gd name="T25" fmla="*/ 365 h 374"/>
                <a:gd name="T26" fmla="*/ 269 w 312"/>
                <a:gd name="T27" fmla="*/ 329 h 374"/>
                <a:gd name="T28" fmla="*/ 299 w 312"/>
                <a:gd name="T29" fmla="*/ 231 h 374"/>
                <a:gd name="T30" fmla="*/ 308 w 312"/>
                <a:gd name="T31" fmla="*/ 187 h 374"/>
                <a:gd name="T32" fmla="*/ 275 w 312"/>
                <a:gd name="T33" fmla="*/ 151 h 374"/>
                <a:gd name="T34" fmla="*/ 219 w 312"/>
                <a:gd name="T35" fmla="*/ 118 h 374"/>
                <a:gd name="T36" fmla="*/ 193 w 312"/>
                <a:gd name="T37" fmla="*/ 95 h 374"/>
                <a:gd name="T38" fmla="*/ 166 w 312"/>
                <a:gd name="T39" fmla="*/ 103 h 374"/>
                <a:gd name="T40" fmla="*/ 166 w 312"/>
                <a:gd name="T41" fmla="*/ 33 h 374"/>
                <a:gd name="T42" fmla="*/ 129 w 312"/>
                <a:gd name="T43" fmla="*/ 0 h 374"/>
                <a:gd name="T44" fmla="*/ 129 w 312"/>
                <a:gd name="T45" fmla="*/ 18 h 374"/>
                <a:gd name="T46" fmla="*/ 148 w 312"/>
                <a:gd name="T47" fmla="*/ 34 h 374"/>
                <a:gd name="T48" fmla="*/ 148 w 312"/>
                <a:gd name="T49" fmla="*/ 35 h 374"/>
                <a:gd name="T50" fmla="*/ 148 w 312"/>
                <a:gd name="T51" fmla="*/ 35 h 374"/>
                <a:gd name="T52" fmla="*/ 148 w 312"/>
                <a:gd name="T53" fmla="*/ 35 h 374"/>
                <a:gd name="T54" fmla="*/ 148 w 312"/>
                <a:gd name="T55" fmla="*/ 156 h 374"/>
                <a:gd name="T56" fmla="*/ 166 w 312"/>
                <a:gd name="T57" fmla="*/ 157 h 374"/>
                <a:gd name="T58" fmla="*/ 191 w 312"/>
                <a:gd name="T59" fmla="*/ 113 h 374"/>
                <a:gd name="T60" fmla="*/ 202 w 312"/>
                <a:gd name="T61" fmla="*/ 156 h 374"/>
                <a:gd name="T62" fmla="*/ 220 w 312"/>
                <a:gd name="T63" fmla="*/ 160 h 374"/>
                <a:gd name="T64" fmla="*/ 242 w 312"/>
                <a:gd name="T65" fmla="*/ 129 h 374"/>
                <a:gd name="T66" fmla="*/ 252 w 312"/>
                <a:gd name="T67" fmla="*/ 174 h 374"/>
                <a:gd name="T68" fmla="*/ 268 w 312"/>
                <a:gd name="T69" fmla="*/ 181 h 374"/>
                <a:gd name="T70" fmla="*/ 281 w 312"/>
                <a:gd name="T71" fmla="*/ 167 h 374"/>
                <a:gd name="T72" fmla="*/ 291 w 312"/>
                <a:gd name="T73" fmla="*/ 185 h 374"/>
                <a:gd name="T74" fmla="*/ 282 w 312"/>
                <a:gd name="T75" fmla="*/ 227 h 374"/>
                <a:gd name="T76" fmla="*/ 251 w 312"/>
                <a:gd name="T77" fmla="*/ 325 h 374"/>
                <a:gd name="T78" fmla="*/ 251 w 312"/>
                <a:gd name="T79" fmla="*/ 356 h 374"/>
                <a:gd name="T80" fmla="*/ 138 w 312"/>
                <a:gd name="T81" fmla="*/ 356 h 374"/>
                <a:gd name="T82" fmla="*/ 138 w 312"/>
                <a:gd name="T83" fmla="*/ 329 h 374"/>
                <a:gd name="T84" fmla="*/ 134 w 312"/>
                <a:gd name="T85" fmla="*/ 322 h 374"/>
                <a:gd name="T86" fmla="*/ 96 w 312"/>
                <a:gd name="T87" fmla="*/ 276 h 374"/>
                <a:gd name="T88" fmla="*/ 32 w 312"/>
                <a:gd name="T89" fmla="*/ 222 h 374"/>
                <a:gd name="T90" fmla="*/ 55 w 312"/>
                <a:gd name="T91" fmla="*/ 193 h 374"/>
                <a:gd name="T92" fmla="*/ 94 w 312"/>
                <a:gd name="T93" fmla="*/ 224 h 374"/>
                <a:gd name="T94" fmla="*/ 108 w 312"/>
                <a:gd name="T95" fmla="*/ 220 h 374"/>
                <a:gd name="T96" fmla="*/ 111 w 312"/>
                <a:gd name="T97" fmla="*/ 199 h 374"/>
                <a:gd name="T98" fmla="*/ 111 w 312"/>
                <a:gd name="T99" fmla="*/ 36 h 374"/>
                <a:gd name="T100" fmla="*/ 111 w 312"/>
                <a:gd name="T101" fmla="*/ 36 h 374"/>
                <a:gd name="T102" fmla="*/ 111 w 312"/>
                <a:gd name="T103" fmla="*/ 36 h 374"/>
                <a:gd name="T104" fmla="*/ 129 w 312"/>
                <a:gd name="T105" fmla="*/ 1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2" h="374">
                  <a:moveTo>
                    <a:pt x="129" y="0"/>
                  </a:moveTo>
                  <a:cubicBezTo>
                    <a:pt x="108" y="1"/>
                    <a:pt x="93" y="13"/>
                    <a:pt x="93" y="36"/>
                  </a:cubicBezTo>
                  <a:lnTo>
                    <a:pt x="93" y="36"/>
                  </a:lnTo>
                  <a:cubicBezTo>
                    <a:pt x="93" y="95"/>
                    <a:pt x="95" y="149"/>
                    <a:pt x="93" y="201"/>
                  </a:cubicBezTo>
                  <a:cubicBezTo>
                    <a:pt x="84" y="194"/>
                    <a:pt x="75" y="187"/>
                    <a:pt x="66" y="180"/>
                  </a:cubicBezTo>
                  <a:cubicBezTo>
                    <a:pt x="48" y="167"/>
                    <a:pt x="29" y="173"/>
                    <a:pt x="18" y="182"/>
                  </a:cubicBezTo>
                  <a:cubicBezTo>
                    <a:pt x="0" y="200"/>
                    <a:pt x="5" y="222"/>
                    <a:pt x="20" y="235"/>
                  </a:cubicBezTo>
                  <a:cubicBezTo>
                    <a:pt x="25" y="240"/>
                    <a:pt x="81" y="287"/>
                    <a:pt x="83" y="289"/>
                  </a:cubicBezTo>
                  <a:cubicBezTo>
                    <a:pt x="97" y="312"/>
                    <a:pt x="111" y="326"/>
                    <a:pt x="121" y="333"/>
                  </a:cubicBezTo>
                  <a:cubicBezTo>
                    <a:pt x="121" y="344"/>
                    <a:pt x="121" y="355"/>
                    <a:pt x="121" y="365"/>
                  </a:cubicBezTo>
                  <a:cubicBezTo>
                    <a:pt x="121" y="370"/>
                    <a:pt x="125" y="374"/>
                    <a:pt x="130" y="374"/>
                  </a:cubicBezTo>
                  <a:lnTo>
                    <a:pt x="259" y="374"/>
                  </a:lnTo>
                  <a:cubicBezTo>
                    <a:pt x="264" y="374"/>
                    <a:pt x="268" y="370"/>
                    <a:pt x="268" y="365"/>
                  </a:cubicBezTo>
                  <a:cubicBezTo>
                    <a:pt x="268" y="353"/>
                    <a:pt x="268" y="341"/>
                    <a:pt x="269" y="329"/>
                  </a:cubicBezTo>
                  <a:cubicBezTo>
                    <a:pt x="276" y="301"/>
                    <a:pt x="290" y="264"/>
                    <a:pt x="299" y="231"/>
                  </a:cubicBezTo>
                  <a:cubicBezTo>
                    <a:pt x="304" y="215"/>
                    <a:pt x="307" y="200"/>
                    <a:pt x="308" y="187"/>
                  </a:cubicBezTo>
                  <a:cubicBezTo>
                    <a:pt x="312" y="162"/>
                    <a:pt x="299" y="141"/>
                    <a:pt x="275" y="151"/>
                  </a:cubicBezTo>
                  <a:cubicBezTo>
                    <a:pt x="274" y="111"/>
                    <a:pt x="235" y="104"/>
                    <a:pt x="219" y="118"/>
                  </a:cubicBezTo>
                  <a:cubicBezTo>
                    <a:pt x="213" y="105"/>
                    <a:pt x="207" y="97"/>
                    <a:pt x="193" y="95"/>
                  </a:cubicBezTo>
                  <a:cubicBezTo>
                    <a:pt x="183" y="94"/>
                    <a:pt x="173" y="96"/>
                    <a:pt x="166" y="103"/>
                  </a:cubicBezTo>
                  <a:lnTo>
                    <a:pt x="166" y="33"/>
                  </a:lnTo>
                  <a:cubicBezTo>
                    <a:pt x="166" y="12"/>
                    <a:pt x="147" y="0"/>
                    <a:pt x="129" y="0"/>
                  </a:cubicBezTo>
                  <a:close/>
                  <a:moveTo>
                    <a:pt x="129" y="18"/>
                  </a:moveTo>
                  <a:cubicBezTo>
                    <a:pt x="140" y="18"/>
                    <a:pt x="148" y="25"/>
                    <a:pt x="148" y="34"/>
                  </a:cubicBezTo>
                  <a:cubicBezTo>
                    <a:pt x="148" y="34"/>
                    <a:pt x="148" y="34"/>
                    <a:pt x="148" y="35"/>
                  </a:cubicBezTo>
                  <a:lnTo>
                    <a:pt x="148" y="35"/>
                  </a:lnTo>
                  <a:cubicBezTo>
                    <a:pt x="148" y="35"/>
                    <a:pt x="148" y="35"/>
                    <a:pt x="148" y="35"/>
                  </a:cubicBezTo>
                  <a:cubicBezTo>
                    <a:pt x="148" y="38"/>
                    <a:pt x="148" y="123"/>
                    <a:pt x="148" y="156"/>
                  </a:cubicBezTo>
                  <a:cubicBezTo>
                    <a:pt x="149" y="168"/>
                    <a:pt x="165" y="168"/>
                    <a:pt x="166" y="157"/>
                  </a:cubicBezTo>
                  <a:cubicBezTo>
                    <a:pt x="168" y="135"/>
                    <a:pt x="168" y="108"/>
                    <a:pt x="191" y="113"/>
                  </a:cubicBezTo>
                  <a:cubicBezTo>
                    <a:pt x="208" y="117"/>
                    <a:pt x="205" y="144"/>
                    <a:pt x="202" y="156"/>
                  </a:cubicBezTo>
                  <a:cubicBezTo>
                    <a:pt x="200" y="167"/>
                    <a:pt x="216" y="171"/>
                    <a:pt x="220" y="160"/>
                  </a:cubicBezTo>
                  <a:cubicBezTo>
                    <a:pt x="226" y="142"/>
                    <a:pt x="227" y="126"/>
                    <a:pt x="242" y="129"/>
                  </a:cubicBezTo>
                  <a:cubicBezTo>
                    <a:pt x="266" y="135"/>
                    <a:pt x="256" y="162"/>
                    <a:pt x="252" y="174"/>
                  </a:cubicBezTo>
                  <a:cubicBezTo>
                    <a:pt x="249" y="184"/>
                    <a:pt x="262" y="190"/>
                    <a:pt x="268" y="181"/>
                  </a:cubicBezTo>
                  <a:cubicBezTo>
                    <a:pt x="273" y="173"/>
                    <a:pt x="278" y="168"/>
                    <a:pt x="281" y="167"/>
                  </a:cubicBezTo>
                  <a:cubicBezTo>
                    <a:pt x="293" y="163"/>
                    <a:pt x="291" y="178"/>
                    <a:pt x="291" y="185"/>
                  </a:cubicBezTo>
                  <a:cubicBezTo>
                    <a:pt x="290" y="196"/>
                    <a:pt x="287" y="211"/>
                    <a:pt x="282" y="227"/>
                  </a:cubicBezTo>
                  <a:cubicBezTo>
                    <a:pt x="273" y="258"/>
                    <a:pt x="259" y="296"/>
                    <a:pt x="251" y="325"/>
                  </a:cubicBezTo>
                  <a:cubicBezTo>
                    <a:pt x="250" y="336"/>
                    <a:pt x="251" y="347"/>
                    <a:pt x="251" y="356"/>
                  </a:cubicBezTo>
                  <a:lnTo>
                    <a:pt x="138" y="356"/>
                  </a:lnTo>
                  <a:cubicBezTo>
                    <a:pt x="138" y="347"/>
                    <a:pt x="138" y="338"/>
                    <a:pt x="138" y="329"/>
                  </a:cubicBezTo>
                  <a:cubicBezTo>
                    <a:pt x="138" y="326"/>
                    <a:pt x="137" y="323"/>
                    <a:pt x="134" y="322"/>
                  </a:cubicBezTo>
                  <a:cubicBezTo>
                    <a:pt x="112" y="303"/>
                    <a:pt x="106" y="291"/>
                    <a:pt x="96" y="276"/>
                  </a:cubicBezTo>
                  <a:cubicBezTo>
                    <a:pt x="96" y="276"/>
                    <a:pt x="38" y="228"/>
                    <a:pt x="32" y="222"/>
                  </a:cubicBezTo>
                  <a:cubicBezTo>
                    <a:pt x="12" y="206"/>
                    <a:pt x="36" y="181"/>
                    <a:pt x="55" y="193"/>
                  </a:cubicBezTo>
                  <a:cubicBezTo>
                    <a:pt x="69" y="204"/>
                    <a:pt x="82" y="215"/>
                    <a:pt x="94" y="224"/>
                  </a:cubicBezTo>
                  <a:cubicBezTo>
                    <a:pt x="99" y="227"/>
                    <a:pt x="105" y="225"/>
                    <a:pt x="108" y="220"/>
                  </a:cubicBezTo>
                  <a:cubicBezTo>
                    <a:pt x="110" y="215"/>
                    <a:pt x="110" y="209"/>
                    <a:pt x="111" y="199"/>
                  </a:cubicBezTo>
                  <a:cubicBezTo>
                    <a:pt x="113" y="148"/>
                    <a:pt x="111" y="91"/>
                    <a:pt x="111" y="36"/>
                  </a:cubicBezTo>
                  <a:lnTo>
                    <a:pt x="111" y="36"/>
                  </a:lnTo>
                  <a:lnTo>
                    <a:pt x="111" y="36"/>
                  </a:lnTo>
                  <a:cubicBezTo>
                    <a:pt x="111" y="25"/>
                    <a:pt x="120" y="18"/>
                    <a:pt x="129" y="18"/>
                  </a:cubicBezTo>
                  <a:close/>
                </a:path>
              </a:pathLst>
            </a:custGeom>
            <a:solidFill>
              <a:schemeClr val="tx1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900">
                <a:solidFill>
                  <a:srgbClr val="262626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52" name="모서리가 둥근 직사각형 51"/>
          <p:cNvSpPr/>
          <p:nvPr/>
        </p:nvSpPr>
        <p:spPr>
          <a:xfrm>
            <a:off x="3252477" y="3868126"/>
            <a:ext cx="648000" cy="16086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/>
            <a:r>
              <a:rPr lang="ko-KR" altLang="en-US" sz="800" b="1" dirty="0" err="1" smtClean="0">
                <a:latin typeface="나눔고딕" pitchFamily="50" charset="-127"/>
                <a:ea typeface="나눔고딕" pitchFamily="50" charset="-127"/>
              </a:rPr>
              <a:t>검색어선택</a:t>
            </a:r>
            <a:endParaRPr lang="ko-KR" altLang="en-US" sz="8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굽은 화살표 52"/>
          <p:cNvSpPr/>
          <p:nvPr/>
        </p:nvSpPr>
        <p:spPr>
          <a:xfrm flipV="1">
            <a:off x="3521808" y="4016241"/>
            <a:ext cx="1100991" cy="1216157"/>
          </a:xfrm>
          <a:prstGeom prst="bentArrow">
            <a:avLst>
              <a:gd name="adj1" fmla="val 10961"/>
              <a:gd name="adj2" fmla="val 16156"/>
              <a:gd name="adj3" fmla="val 12696"/>
              <a:gd name="adj4" fmla="val 4375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타원 56"/>
          <p:cNvSpPr/>
          <p:nvPr/>
        </p:nvSpPr>
        <p:spPr>
          <a:xfrm>
            <a:off x="1296402" y="3325293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479675" y="1534000"/>
            <a:ext cx="633187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검색연구소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0922" y="2564871"/>
            <a:ext cx="685277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887538"/>
            <a:ext cx="572384" cy="101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9952" y="1855257"/>
            <a:ext cx="3240000" cy="2068377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31" name="제목 1"/>
          <p:cNvSpPr>
            <a:spLocks noGrp="1"/>
          </p:cNvSpPr>
          <p:nvPr>
            <p:ph type="title" idx="4294967295"/>
          </p:nvPr>
        </p:nvSpPr>
        <p:spPr>
          <a:xfrm>
            <a:off x="256544" y="700126"/>
            <a:ext cx="4527123" cy="580926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7.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구매하기</a:t>
            </a: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개인회원</a:t>
            </a: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4000" b="1" spc="-150" dirty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내용 개체 틀 2"/>
          <p:cNvSpPr txBox="1">
            <a:spLocks/>
          </p:cNvSpPr>
          <p:nvPr/>
        </p:nvSpPr>
        <p:spPr>
          <a:xfrm>
            <a:off x="500597" y="2719949"/>
            <a:ext cx="1584000" cy="203132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원하는 자료를 선택한 후 구매하기를 클릭합니다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원하는 결제수단을 선택 후 결제하기를 클릭합니다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결제가 정상적으로 완료되면 다운받기가 가능합니다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dirty="0" err="1" smtClean="0">
                <a:latin typeface="나눔고딕" pitchFamily="50" charset="-127"/>
                <a:ea typeface="나눔고딕" pitchFamily="50" charset="-127"/>
              </a:rPr>
              <a:t>MyPage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구매내역보기 에서도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일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(72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시간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동안 다운받기가 가능합니다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6" name="타원 25"/>
          <p:cNvSpPr/>
          <p:nvPr/>
        </p:nvSpPr>
        <p:spPr>
          <a:xfrm>
            <a:off x="356597" y="2741107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1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79675" y="1534000"/>
            <a:ext cx="537006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800" smtClean="0">
                <a:latin typeface="나눔고딕" pitchFamily="50" charset="-127"/>
                <a:ea typeface="나눔고딕" pitchFamily="50" charset="-127"/>
              </a:rPr>
              <a:t>홈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장바구니</a:t>
            </a:r>
            <a:endParaRPr lang="ko-KR" altLang="en-US" sz="8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/>
          <a:srcRect b="1636"/>
          <a:stretch>
            <a:fillRect/>
          </a:stretch>
        </p:blipFill>
        <p:spPr bwMode="auto">
          <a:xfrm>
            <a:off x="5798135" y="1855257"/>
            <a:ext cx="3240000" cy="2066395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/>
          <a:srcRect b="35485"/>
          <a:stretch>
            <a:fillRect/>
          </a:stretch>
        </p:blipFill>
        <p:spPr bwMode="auto">
          <a:xfrm>
            <a:off x="5798135" y="4007088"/>
            <a:ext cx="3240000" cy="183418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21" name="타원 20"/>
          <p:cNvSpPr/>
          <p:nvPr/>
        </p:nvSpPr>
        <p:spPr>
          <a:xfrm>
            <a:off x="356597" y="3266001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2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56597" y="3778189"/>
            <a:ext cx="108000" cy="108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latin typeface="Comic Sans MS" pitchFamily="66" charset="0"/>
                <a:ea typeface="나눔고딕" pitchFamily="50" charset="-127"/>
              </a:rPr>
              <a:t>3</a:t>
            </a:r>
            <a:endParaRPr lang="ko-KR" altLang="en-US" sz="800" dirty="0">
              <a:latin typeface="Comic Sans MS" pitchFamily="66" charset="0"/>
              <a:ea typeface="나눔고딕" pitchFamily="50" charset="-127"/>
            </a:endParaRPr>
          </a:p>
        </p:txBody>
      </p:sp>
      <p:sp>
        <p:nvSpPr>
          <p:cNvPr id="34" name="줄무늬가 있는 오른쪽 화살표 33"/>
          <p:cNvSpPr/>
          <p:nvPr/>
        </p:nvSpPr>
        <p:spPr>
          <a:xfrm>
            <a:off x="5579553" y="3561475"/>
            <a:ext cx="468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줄무늬가 있는 오른쪽 화살표 34"/>
          <p:cNvSpPr/>
          <p:nvPr/>
        </p:nvSpPr>
        <p:spPr>
          <a:xfrm rot="5400000" flipV="1">
            <a:off x="8557868" y="3821848"/>
            <a:ext cx="396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2519772" y="2258508"/>
            <a:ext cx="195640" cy="797959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타원 38"/>
          <p:cNvSpPr/>
          <p:nvPr/>
        </p:nvSpPr>
        <p:spPr bwMode="auto">
          <a:xfrm>
            <a:off x="2475871" y="2212221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1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46" name="사각형 설명선 45"/>
          <p:cNvSpPr/>
          <p:nvPr/>
        </p:nvSpPr>
        <p:spPr>
          <a:xfrm>
            <a:off x="2277533" y="4004730"/>
            <a:ext cx="3442419" cy="1504035"/>
          </a:xfrm>
          <a:prstGeom prst="wedgeRectCallout">
            <a:avLst>
              <a:gd name="adj1" fmla="val -32199"/>
              <a:gd name="adj2" fmla="val -65845"/>
            </a:avLst>
          </a:prstGeom>
          <a:solidFill>
            <a:schemeClr val="bg1"/>
          </a:solidFill>
          <a:ln w="19050">
            <a:noFill/>
          </a:ln>
        </p:spPr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6450217" y="3188959"/>
            <a:ext cx="1227151" cy="216000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/>
          <p:cNvSpPr/>
          <p:nvPr/>
        </p:nvSpPr>
        <p:spPr bwMode="auto">
          <a:xfrm>
            <a:off x="7009792" y="3134204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2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8287489" y="5127826"/>
            <a:ext cx="280955" cy="137378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/>
          <p:cNvSpPr/>
          <p:nvPr/>
        </p:nvSpPr>
        <p:spPr bwMode="auto">
          <a:xfrm>
            <a:off x="8373966" y="5064604"/>
            <a:ext cx="108000" cy="108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</a:rPr>
              <a:t>3</a:t>
            </a:r>
            <a:endParaRPr kumimoji="1" lang="ko-KR" altLang="en-US" sz="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51" name="내용 개체 틀 2"/>
          <p:cNvSpPr txBox="1">
            <a:spLocks/>
          </p:cNvSpPr>
          <p:nvPr/>
        </p:nvSpPr>
        <p:spPr>
          <a:xfrm>
            <a:off x="356453" y="2139950"/>
            <a:ext cx="173127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자료 구매는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개인회원 로그인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후가능합니다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3" name="모서리가 둥근 직사각형 22"/>
          <p:cNvSpPr/>
          <p:nvPr/>
        </p:nvSpPr>
        <p:spPr>
          <a:xfrm>
            <a:off x="5055079" y="753533"/>
            <a:ext cx="3983056" cy="504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 algn="ctr">
            <a:solidFill>
              <a:schemeClr val="accent4">
                <a:lumMod val="40000"/>
                <a:lumOff val="60000"/>
                <a:alpha val="69804"/>
              </a:schemeClr>
            </a:solidFill>
            <a:prstDash val="lgDashDot"/>
            <a:headEnd/>
            <a:tailEnd/>
          </a:ln>
          <a:effectLst/>
        </p:spPr>
        <p:txBody>
          <a:bodyPr wrap="none" lIns="180000" tIns="180000" rIns="180000" bIns="180000" rtlCol="0" anchor="ctr"/>
          <a:lstStyle/>
          <a:p>
            <a:pPr eaLnBrk="0" latinLnBrk="0" hangingPunct="0">
              <a:defRPr/>
            </a:pPr>
            <a:r>
              <a:rPr lang="en-US" altLang="ko-KR" sz="900" kern="0" dirty="0" smtClean="0">
                <a:solidFill>
                  <a:schemeClr val="accent4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※</a:t>
            </a:r>
            <a:r>
              <a:rPr lang="ko-KR" altLang="en-US" sz="900" kern="0" dirty="0" smtClean="0">
                <a:solidFill>
                  <a:schemeClr val="accent4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기관회원으로 인증된 경우 무료로 자료다운로드가 가능합니다</a:t>
            </a:r>
            <a:r>
              <a:rPr lang="en-US" altLang="ko-KR" sz="900" kern="0" dirty="0" smtClean="0">
                <a:solidFill>
                  <a:schemeClr val="accent4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. </a:t>
            </a:r>
          </a:p>
          <a:p>
            <a:pPr eaLnBrk="0" latinLnBrk="0" hangingPunct="0">
              <a:defRPr/>
            </a:pPr>
            <a:r>
              <a:rPr lang="ko-KR" altLang="en-US" sz="900" kern="0" dirty="0" smtClean="0">
                <a:solidFill>
                  <a:schemeClr val="accent4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자료를 구매하기 전 </a:t>
            </a:r>
            <a:r>
              <a:rPr lang="ko-KR" altLang="en-US" sz="900" kern="0" dirty="0" err="1" smtClean="0">
                <a:solidFill>
                  <a:schemeClr val="accent4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뉴논문과</a:t>
            </a:r>
            <a:r>
              <a:rPr lang="ko-KR" altLang="en-US" sz="900" kern="0" dirty="0" smtClean="0">
                <a:solidFill>
                  <a:schemeClr val="accent4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 계약한 기관에 소속되어 있는지 확인해주세요</a:t>
            </a:r>
            <a:r>
              <a:rPr lang="en-US" altLang="ko-KR" sz="900" kern="0" dirty="0" smtClean="0">
                <a:solidFill>
                  <a:schemeClr val="accent4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3" cstate="print"/>
          <a:srcRect l="3100" t="64680" r="45223" b="2774"/>
          <a:stretch>
            <a:fillRect/>
          </a:stretch>
        </p:blipFill>
        <p:spPr bwMode="auto">
          <a:xfrm>
            <a:off x="2230246" y="4041069"/>
            <a:ext cx="3481239" cy="1399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사각형 설명선 26"/>
          <p:cNvSpPr/>
          <p:nvPr/>
        </p:nvSpPr>
        <p:spPr>
          <a:xfrm>
            <a:off x="2277533" y="4004730"/>
            <a:ext cx="3442419" cy="1504035"/>
          </a:xfrm>
          <a:prstGeom prst="wedgeRectCallout">
            <a:avLst>
              <a:gd name="adj1" fmla="val -32199"/>
              <a:gd name="adj2" fmla="val -65845"/>
            </a:avLst>
          </a:prstGeom>
          <a:noFill/>
          <a:ln w="19050">
            <a:solidFill>
              <a:srgbClr val="002060"/>
            </a:solidFill>
          </a:ln>
        </p:spPr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0" y="1989666"/>
            <a:ext cx="9144000" cy="48683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251303" y="2532606"/>
            <a:ext cx="622263" cy="6222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64464" y="270583"/>
            <a:ext cx="7772400" cy="1969017"/>
          </a:xfrm>
        </p:spPr>
        <p:txBody>
          <a:bodyPr anchor="t">
            <a:normAutofit/>
          </a:bodyPr>
          <a:lstStyle/>
          <a:p>
            <a:pPr algn="l"/>
            <a:r>
              <a:rPr lang="ko-KR" altLang="en-US" sz="3600" b="1" spc="-250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뉴논문</a:t>
            </a:r>
            <a:r>
              <a:rPr lang="en-US" altLang="ko-KR" sz="3600" b="1" spc="-2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sz="3600" b="1" spc="-2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3600" b="1" spc="-250" dirty="0" smtClean="0">
                <a:solidFill>
                  <a:schemeClr val="bg1"/>
                </a:solidFill>
              </a:rPr>
              <a:t>이용자매뉴얼</a:t>
            </a:r>
            <a:endParaRPr lang="ko-KR" altLang="en-US" sz="3600" b="1" spc="-25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6" name="그룹 35"/>
          <p:cNvGrpSpPr/>
          <p:nvPr/>
        </p:nvGrpSpPr>
        <p:grpSpPr>
          <a:xfrm>
            <a:off x="7986978" y="2601964"/>
            <a:ext cx="287259" cy="475475"/>
            <a:chOff x="4651941" y="4241271"/>
            <a:chExt cx="171451" cy="223837"/>
          </a:xfrm>
          <a:solidFill>
            <a:srgbClr val="CC0066"/>
          </a:solidFill>
        </p:grpSpPr>
        <p:sp>
          <p:nvSpPr>
            <p:cNvPr id="68" name="Freeform 185"/>
            <p:cNvSpPr>
              <a:spLocks/>
            </p:cNvSpPr>
            <p:nvPr/>
          </p:nvSpPr>
          <p:spPr bwMode="auto">
            <a:xfrm>
              <a:off x="4651941" y="4241271"/>
              <a:ext cx="171451" cy="223837"/>
            </a:xfrm>
            <a:custGeom>
              <a:avLst/>
              <a:gdLst/>
              <a:ahLst/>
              <a:cxnLst>
                <a:cxn ang="0">
                  <a:pos x="108" y="136"/>
                </a:cxn>
                <a:cxn ang="0">
                  <a:pos x="103" y="140"/>
                </a:cxn>
                <a:cxn ang="0">
                  <a:pos x="4" y="140"/>
                </a:cxn>
                <a:cxn ang="0">
                  <a:pos x="0" y="136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103" y="0"/>
                </a:cxn>
                <a:cxn ang="0">
                  <a:pos x="108" y="4"/>
                </a:cxn>
                <a:cxn ang="0">
                  <a:pos x="108" y="136"/>
                </a:cxn>
                <a:cxn ang="0">
                  <a:pos x="108" y="136"/>
                </a:cxn>
                <a:cxn ang="0">
                  <a:pos x="108" y="136"/>
                </a:cxn>
              </a:cxnLst>
              <a:rect l="0" t="0" r="r" b="b"/>
              <a:pathLst>
                <a:path w="108" h="140">
                  <a:moveTo>
                    <a:pt x="108" y="136"/>
                  </a:moveTo>
                  <a:cubicBezTo>
                    <a:pt x="108" y="139"/>
                    <a:pt x="106" y="140"/>
                    <a:pt x="103" y="140"/>
                  </a:cubicBezTo>
                  <a:lnTo>
                    <a:pt x="4" y="140"/>
                  </a:lnTo>
                  <a:cubicBezTo>
                    <a:pt x="1" y="140"/>
                    <a:pt x="0" y="139"/>
                    <a:pt x="0" y="136"/>
                  </a:cubicBezTo>
                  <a:lnTo>
                    <a:pt x="0" y="4"/>
                  </a:lnTo>
                  <a:cubicBezTo>
                    <a:pt x="0" y="1"/>
                    <a:pt x="1" y="0"/>
                    <a:pt x="4" y="0"/>
                  </a:cubicBezTo>
                  <a:lnTo>
                    <a:pt x="103" y="0"/>
                  </a:lnTo>
                  <a:cubicBezTo>
                    <a:pt x="106" y="0"/>
                    <a:pt x="108" y="1"/>
                    <a:pt x="108" y="4"/>
                  </a:cubicBezTo>
                  <a:lnTo>
                    <a:pt x="108" y="136"/>
                  </a:lnTo>
                  <a:lnTo>
                    <a:pt x="108" y="136"/>
                  </a:lnTo>
                  <a:lnTo>
                    <a:pt x="108" y="136"/>
                  </a:lnTo>
                  <a:close/>
                </a:path>
              </a:pathLst>
            </a:custGeom>
            <a:grpFill/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9" name="Freeform 186"/>
            <p:cNvSpPr>
              <a:spLocks/>
            </p:cNvSpPr>
            <p:nvPr/>
          </p:nvSpPr>
          <p:spPr bwMode="auto">
            <a:xfrm>
              <a:off x="4721273" y="4424131"/>
              <a:ext cx="32790" cy="25863"/>
            </a:xfrm>
            <a:custGeom>
              <a:avLst/>
              <a:gdLst/>
              <a:ahLst/>
              <a:cxnLst>
                <a:cxn ang="0">
                  <a:pos x="13" y="6"/>
                </a:cxn>
                <a:cxn ang="0">
                  <a:pos x="6" y="13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13" y="6"/>
                </a:cxn>
                <a:cxn ang="0">
                  <a:pos x="13" y="6"/>
                </a:cxn>
                <a:cxn ang="0">
                  <a:pos x="13" y="6"/>
                </a:cxn>
              </a:cxnLst>
              <a:rect l="0" t="0" r="r" b="b"/>
              <a:pathLst>
                <a:path w="13" h="13">
                  <a:moveTo>
                    <a:pt x="13" y="6"/>
                  </a:moveTo>
                  <a:cubicBezTo>
                    <a:pt x="13" y="11"/>
                    <a:pt x="11" y="13"/>
                    <a:pt x="6" y="13"/>
                  </a:cubicBezTo>
                  <a:cubicBezTo>
                    <a:pt x="2" y="13"/>
                    <a:pt x="0" y="11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1" y="0"/>
                    <a:pt x="13" y="2"/>
                    <a:pt x="13" y="6"/>
                  </a:cubicBezTo>
                  <a:lnTo>
                    <a:pt x="13" y="6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187"/>
            <p:cNvSpPr>
              <a:spLocks/>
            </p:cNvSpPr>
            <p:nvPr/>
          </p:nvSpPr>
          <p:spPr bwMode="auto">
            <a:xfrm>
              <a:off x="4681925" y="4259211"/>
              <a:ext cx="111484" cy="155175"/>
            </a:xfrm>
            <a:custGeom>
              <a:avLst/>
              <a:gdLst/>
              <a:ahLst/>
              <a:cxnLst>
                <a:cxn ang="0">
                  <a:pos x="89" y="0"/>
                </a:cxn>
                <a:cxn ang="0">
                  <a:pos x="0" y="0"/>
                </a:cxn>
                <a:cxn ang="0">
                  <a:pos x="0" y="97"/>
                </a:cxn>
                <a:cxn ang="0">
                  <a:pos x="89" y="97"/>
                </a:cxn>
                <a:cxn ang="0">
                  <a:pos x="89" y="0"/>
                </a:cxn>
                <a:cxn ang="0">
                  <a:pos x="89" y="0"/>
                </a:cxn>
                <a:cxn ang="0">
                  <a:pos x="89" y="0"/>
                </a:cxn>
              </a:cxnLst>
              <a:rect l="0" t="0" r="r" b="b"/>
              <a:pathLst>
                <a:path w="89" h="97">
                  <a:moveTo>
                    <a:pt x="89" y="0"/>
                  </a:moveTo>
                  <a:lnTo>
                    <a:pt x="0" y="0"/>
                  </a:lnTo>
                  <a:lnTo>
                    <a:pt x="0" y="97"/>
                  </a:lnTo>
                  <a:lnTo>
                    <a:pt x="89" y="97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bg1"/>
            </a:solidFill>
            <a:ln w="5151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428750" y="2487613"/>
            <a:ext cx="3141886" cy="28623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1.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회원가입</a:t>
            </a:r>
            <a:r>
              <a:rPr lang="en-US" altLang="ko-KR" sz="1600" b="1" u="sng" dirty="0" smtClean="0">
                <a:solidFill>
                  <a:srgbClr val="CC0066"/>
                </a:solidFill>
              </a:rPr>
              <a:t>/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로그인</a:t>
            </a:r>
          </a:p>
          <a:p>
            <a:pPr lvl="1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기관회원 가입 및 로그인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＊기관회원로그인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대표계정인증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예시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2.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검색서비스</a:t>
            </a:r>
          </a:p>
          <a:p>
            <a:pPr>
              <a:lnSpc>
                <a:spcPct val="150000"/>
              </a:lnSpc>
            </a:pPr>
            <a:endParaRPr lang="ko-KR" altLang="en-US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3.</a:t>
            </a:r>
            <a:r>
              <a:rPr lang="ko-KR" altLang="en-US" sz="1600" b="1" u="sng" dirty="0" err="1" smtClean="0">
                <a:solidFill>
                  <a:srgbClr val="CC0066"/>
                </a:solidFill>
              </a:rPr>
              <a:t>브라우징</a:t>
            </a:r>
            <a:endParaRPr lang="ko-KR" altLang="en-US" sz="1600" b="1" u="sng" dirty="0" smtClean="0">
              <a:solidFill>
                <a:srgbClr val="CC0066"/>
              </a:solidFill>
            </a:endParaRPr>
          </a:p>
          <a:p>
            <a:pPr lvl="1">
              <a:lnSpc>
                <a:spcPct val="150000"/>
              </a:lnSpc>
            </a:pPr>
            <a:endParaRPr lang="en-US" altLang="ko-KR" sz="1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u="sng" dirty="0" smtClean="0">
                <a:solidFill>
                  <a:srgbClr val="CC0066"/>
                </a:solidFill>
              </a:rPr>
              <a:t>4.</a:t>
            </a:r>
            <a:r>
              <a:rPr lang="ko-KR" altLang="en-US" sz="1600" b="1" u="sng" dirty="0" smtClean="0">
                <a:solidFill>
                  <a:srgbClr val="CC0066"/>
                </a:solidFill>
              </a:rPr>
              <a:t>원문서비스</a:t>
            </a:r>
          </a:p>
        </p:txBody>
      </p:sp>
      <p:grpSp>
        <p:nvGrpSpPr>
          <p:cNvPr id="24" name="그룹 23"/>
          <p:cNvGrpSpPr/>
          <p:nvPr/>
        </p:nvGrpSpPr>
        <p:grpSpPr>
          <a:xfrm rot="-420000">
            <a:off x="344865" y="1797391"/>
            <a:ext cx="1796171" cy="588733"/>
            <a:chOff x="712274" y="3052603"/>
            <a:chExt cx="1334098" cy="472111"/>
          </a:xfrm>
        </p:grpSpPr>
        <p:sp>
          <p:nvSpPr>
            <p:cNvPr id="19" name="순서도: 저장 데이터 18"/>
            <p:cNvSpPr/>
            <p:nvPr/>
          </p:nvSpPr>
          <p:spPr>
            <a:xfrm rot="15120000" flipV="1">
              <a:off x="1143267" y="2621610"/>
              <a:ext cx="472111" cy="1334098"/>
            </a:xfrm>
            <a:prstGeom prst="flowChartOnlineStorage">
              <a:avLst/>
            </a:prstGeom>
            <a:solidFill>
              <a:srgbClr val="CC006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TextBox 19"/>
            <p:cNvSpPr txBox="1"/>
            <p:nvPr/>
          </p:nvSpPr>
          <p:spPr>
            <a:xfrm rot="20520000">
              <a:off x="761518" y="3155025"/>
              <a:ext cx="1231812" cy="280680"/>
            </a:xfrm>
            <a:prstGeom prst="rect">
              <a:avLst/>
            </a:prstGeom>
            <a:noFill/>
          </p:spPr>
          <p:txBody>
            <a:bodyPr wrap="square" lIns="0" rtlCol="0">
              <a:prstTxWarp prst="textDeflateTop">
                <a:avLst>
                  <a:gd name="adj" fmla="val 21853"/>
                </a:avLst>
              </a:prstTxWarp>
              <a:spAutoFit/>
            </a:bodyPr>
            <a:lstStyle/>
            <a:p>
              <a:r>
                <a:rPr lang="en-US" altLang="ko-KR" sz="800" b="1" dirty="0" smtClean="0">
                  <a:solidFill>
                    <a:schemeClr val="bg1"/>
                  </a:solidFill>
                </a:rPr>
                <a:t>INDEX</a:t>
              </a:r>
              <a:endParaRPr lang="ko-KR" altLang="en-US" sz="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1" name="타원형 설명선 20"/>
          <p:cNvSpPr/>
          <p:nvPr/>
        </p:nvSpPr>
        <p:spPr>
          <a:xfrm flipH="1">
            <a:off x="2923469" y="818870"/>
            <a:ext cx="867525" cy="619307"/>
          </a:xfrm>
          <a:prstGeom prst="wedgeEllipseCallout">
            <a:avLst>
              <a:gd name="adj1" fmla="val 37222"/>
              <a:gd name="adj2" fmla="val 55396"/>
            </a:avLst>
          </a:prstGeom>
          <a:solidFill>
            <a:srgbClr val="FFFFFF"/>
          </a:solidFill>
          <a:ln w="38100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numCol="1" rtlCol="0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1" i="0" u="none" strike="noStrike" kern="0" cap="none" spc="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44809" y="950038"/>
            <a:ext cx="807913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b="1" kern="0" spc="-300" dirty="0" err="1" smtClean="0">
                <a:solidFill>
                  <a:srgbClr val="CC0066"/>
                </a:solidFill>
                <a:latin typeface="맑은 고딕" pitchFamily="50" charset="-127"/>
                <a:ea typeface="맑은 고딕" pitchFamily="50" charset="-127"/>
              </a:rPr>
              <a:t>모바일</a:t>
            </a:r>
            <a:endParaRPr kumimoji="0" lang="en-US" altLang="ko-KR" sz="2400" b="1" i="0" u="none" strike="noStrike" kern="0" cap="none" spc="-30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내용 개체 틀 2"/>
          <p:cNvSpPr txBox="1">
            <a:spLocks/>
          </p:cNvSpPr>
          <p:nvPr/>
        </p:nvSpPr>
        <p:spPr>
          <a:xfrm>
            <a:off x="0" y="1855258"/>
            <a:ext cx="9144000" cy="201401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D9D9D9">
                <a:alpha val="69804"/>
              </a:srgbClr>
            </a:solidFill>
            <a:prstDash val="solid"/>
            <a:headEnd/>
            <a:tailEnd/>
          </a:ln>
          <a:effectLst/>
        </p:spPr>
        <p:txBody>
          <a:bodyPr wrap="none" lIns="432000" rtlCol="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0" cap="none" spc="-15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66" name="내용 개체 틀 2"/>
          <p:cNvSpPr txBox="1">
            <a:spLocks/>
          </p:cNvSpPr>
          <p:nvPr/>
        </p:nvSpPr>
        <p:spPr>
          <a:xfrm>
            <a:off x="500597" y="2804621"/>
            <a:ext cx="7745936" cy="830997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+mj-ea"/>
              <a:buAutoNum type="circleNumDbPlain"/>
            </a:pPr>
            <a:r>
              <a:rPr lang="en-US" altLang="ko-KR" sz="1000" b="1" dirty="0" smtClean="0">
                <a:solidFill>
                  <a:srgbClr val="C00000"/>
                </a:solidFill>
              </a:rPr>
              <a:t>IP</a:t>
            </a:r>
            <a:r>
              <a:rPr lang="ko-KR" altLang="en-US" sz="1000" b="1" dirty="0" smtClean="0">
                <a:solidFill>
                  <a:srgbClr val="C00000"/>
                </a:solidFill>
              </a:rPr>
              <a:t>인증 </a:t>
            </a:r>
            <a:r>
              <a:rPr lang="en-US" altLang="ko-KR" sz="1000" dirty="0" smtClean="0"/>
              <a:t>: IP</a:t>
            </a:r>
            <a:r>
              <a:rPr lang="ko-KR" altLang="en-US" sz="1000" dirty="0" smtClean="0"/>
              <a:t>가 사전에 등록되어 있는 기관 내에서 </a:t>
            </a:r>
            <a:r>
              <a:rPr lang="en-US" altLang="ko-KR" sz="1000" dirty="0" smtClean="0"/>
              <a:t>Wi-Fi</a:t>
            </a:r>
            <a:r>
              <a:rPr lang="ko-KR" altLang="en-US" sz="1000" dirty="0" smtClean="0"/>
              <a:t>를 통해 자동으로 인증됩니다</a:t>
            </a:r>
            <a:r>
              <a:rPr lang="en-US" altLang="ko-KR" sz="1000" dirty="0" smtClean="0"/>
              <a:t>.</a:t>
            </a:r>
          </a:p>
          <a:p>
            <a:pPr marL="228600" indent="-228600">
              <a:buFont typeface="+mj-ea"/>
              <a:buAutoNum type="circleNumDbPlain"/>
            </a:pPr>
            <a:r>
              <a:rPr lang="ko-KR" altLang="en-US" sz="1000" b="1" dirty="0" smtClean="0">
                <a:solidFill>
                  <a:srgbClr val="C00000"/>
                </a:solidFill>
              </a:rPr>
              <a:t>도서관접속인증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기관 도서관</a:t>
            </a:r>
            <a:r>
              <a:rPr lang="en-US" altLang="ko-KR" sz="1000" dirty="0" smtClean="0"/>
              <a:t>/</a:t>
            </a:r>
            <a:r>
              <a:rPr lang="ko-KR" altLang="en-US" sz="1000" dirty="0" smtClean="0"/>
              <a:t>자료실 홈페이지 또는 도서관 </a:t>
            </a:r>
            <a:r>
              <a:rPr lang="ko-KR" altLang="en-US" sz="1000" dirty="0" err="1" smtClean="0"/>
              <a:t>앱</a:t>
            </a:r>
            <a:r>
              <a:rPr lang="ko-KR" altLang="en-US" sz="1000" dirty="0" smtClean="0"/>
              <a:t> 접속 → 로그인 후 </a:t>
            </a:r>
            <a:r>
              <a:rPr lang="ko-KR" altLang="en-US" sz="1000" dirty="0" err="1" smtClean="0"/>
              <a:t>뉴논문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배너 클릭 혹은 </a:t>
            </a:r>
            <a:r>
              <a:rPr lang="ko-KR" altLang="en-US" sz="1000" dirty="0" err="1" smtClean="0"/>
              <a:t>뉴논문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사이트 접속하시면 자동으로 인증됩니다</a:t>
            </a:r>
            <a:r>
              <a:rPr lang="en-US" altLang="ko-KR" sz="1000" dirty="0" smtClean="0"/>
              <a:t>.</a:t>
            </a:r>
          </a:p>
          <a:p>
            <a:pPr marL="228600" indent="-228600">
              <a:buFont typeface="+mj-ea"/>
              <a:buAutoNum type="circleNumDbPlain"/>
            </a:pPr>
            <a:r>
              <a:rPr lang="ko-KR" altLang="en-US" sz="1000" b="1" dirty="0" smtClean="0">
                <a:solidFill>
                  <a:srgbClr val="C00000"/>
                </a:solidFill>
              </a:rPr>
              <a:t>대표계정인증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사전에 </a:t>
            </a:r>
            <a:r>
              <a:rPr lang="ko-KR" altLang="en-US" sz="1000" dirty="0" err="1" smtClean="0"/>
              <a:t>뉴논문과</a:t>
            </a:r>
            <a:r>
              <a:rPr lang="ko-KR" altLang="en-US" sz="1000" dirty="0" smtClean="0"/>
              <a:t> 제휴를 맺고 있는 기관에 한하여 발급되는 계정으로 도서관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자료실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에 문의 하시면 확인하실 수 있습니다</a:t>
            </a:r>
            <a:r>
              <a:rPr lang="en-US" altLang="ko-KR" sz="1000" dirty="0" smtClean="0"/>
              <a:t>.</a:t>
            </a:r>
          </a:p>
        </p:txBody>
      </p:sp>
      <p:sp>
        <p:nvSpPr>
          <p:cNvPr id="67" name="내용 개체 틀 2"/>
          <p:cNvSpPr txBox="1">
            <a:spLocks/>
          </p:cNvSpPr>
          <p:nvPr/>
        </p:nvSpPr>
        <p:spPr>
          <a:xfrm>
            <a:off x="356453" y="2139950"/>
            <a:ext cx="8381147" cy="523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기관회원은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뉴논문과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제휴를 맺은 기관의 구성원입니다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기관회원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으로 인증된 회원은 언제 어디서나 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자유롭게 </a:t>
            </a:r>
            <a:r>
              <a:rPr lang="ko-KR" altLang="en-US" sz="10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뉴논문의</a:t>
            </a:r>
            <a:r>
              <a:rPr lang="ko-KR" altLang="en-US" sz="10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자료를 이용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0" indent="0">
              <a:buNone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 marL="0" indent="0">
              <a:buNone/>
            </a:pPr>
            <a:r>
              <a:rPr lang="ko-KR" altLang="en-US" sz="1000" dirty="0" smtClean="0"/>
              <a:t>인증방식</a:t>
            </a: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8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1)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기관회원 가입 및 로그인</a:t>
            </a:r>
          </a:p>
        </p:txBody>
      </p:sp>
      <p:sp>
        <p:nvSpPr>
          <p:cNvPr id="69" name="제목 1"/>
          <p:cNvSpPr txBox="1">
            <a:spLocks/>
          </p:cNvSpPr>
          <p:nvPr/>
        </p:nvSpPr>
        <p:spPr>
          <a:xfrm>
            <a:off x="256544" y="700126"/>
            <a:ext cx="6995120" cy="5809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1.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회원가입</a:t>
            </a: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/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로그인</a:t>
            </a:r>
            <a:endParaRPr kumimoji="0" lang="ko-KR" altLang="en-US" sz="4000" b="1" i="0" u="none" strike="noStrike" kern="1200" cap="none" spc="-15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제목 1"/>
          <p:cNvSpPr txBox="1">
            <a:spLocks/>
          </p:cNvSpPr>
          <p:nvPr/>
        </p:nvSpPr>
        <p:spPr>
          <a:xfrm>
            <a:off x="256544" y="700126"/>
            <a:ext cx="6995120" cy="5809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1.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회원가입</a:t>
            </a: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/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로그인</a:t>
            </a:r>
            <a:endParaRPr kumimoji="0" lang="ko-KR" altLang="en-US" sz="4000" b="1" i="0" u="none" strike="noStrike" kern="1200" cap="none" spc="-15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2249360" y="3950986"/>
            <a:ext cx="162000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대표계정 아이디</a:t>
            </a:r>
            <a:r>
              <a:rPr lang="en-US" altLang="ko-KR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비밀번호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를</a:t>
            </a: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입력하고 로그인합니다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grpSp>
        <p:nvGrpSpPr>
          <p:cNvPr id="93" name="그룹 92"/>
          <p:cNvGrpSpPr/>
          <p:nvPr/>
        </p:nvGrpSpPr>
        <p:grpSpPr>
          <a:xfrm>
            <a:off x="2228005" y="2131999"/>
            <a:ext cx="1620000" cy="1690188"/>
            <a:chOff x="4459477" y="3719032"/>
            <a:chExt cx="1620000" cy="1690188"/>
          </a:xfrm>
        </p:grpSpPr>
        <p:pic>
          <p:nvPicPr>
            <p:cNvPr id="94" name="Picture 3" descr="http://wwl1547.daum.net/Mail-bin/view_submsg2.cgi?TM=jOi5o%2BGuQw3%2BjZBBwqaIKqvcWcuazbQuBuSJqMAu%2BFIpGc4qWzpgILnyr%2B5HMo075IDroY0CLmjuINTk38YvSwXYnVblbvpjLC6ISNIRqcPLgwlomcEk5RwNmhezLNL%2BiTxzuxPRgFZXj3UJn%2F1RhbBX9ZiOQVIJ4SexW7ATVB3YcbTSh6dXAUTVj5Y9S3wxkzt%2BfR4N66vmG4S7BDOI8vuH%2BTKaLxFTjLQ93Z%2BzmBMrvcdXHXiZe9PciWrT0TwyagmhKCVcOF5eHzdrm8Z7rfxL5pkT3G3vU%2BHRFjWxoaD%2FtnK%2F7Ton3XMgwE8sgGHv%2Fgq%2FQpmW6g7BMuPr2o73ljlKke97W6iZLcCaca4zjoLLfwN2s0lzv726Y7zy9eSBAj5WFSzcPbVHxRt7fARfGNWl43ZwHBpeA7xuIwTp7BK5YTQTRrllmN9UhOqspbMuO8p5Gc%2FjL1OXDNJoB1apdBzTWKj3P90DSnY627WJAIxZ8CPLlFjKTfRAh1%2F16L2TokrEf3vg9SvN9kAnEqZgdrFd2FmZ%2BE8dQwCSS4cXlXBcsh1qyRz9b48PSHzaRg7ZeTm1%2BlGbFSfBaMvSJnS8uXnGvAPE2YYwQR2aTo72%2BQo%3D&amp;encoding=UTF-8&amp;MSGID=U000000000I5OGZ&amp;pos=1663&amp;bodylen=62104&amp;realname=Screenshot_2014-02-17-11-10-38.png&amp;contenttype=image/png&amp;attnum=1&amp;attid=0.1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 b="41313"/>
            <a:stretch>
              <a:fillRect/>
            </a:stretch>
          </p:blipFill>
          <p:spPr bwMode="auto">
            <a:xfrm>
              <a:off x="4459477" y="3719032"/>
              <a:ext cx="1620000" cy="1690188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95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 l="27412" t="4849" r="34806" b="90150"/>
            <a:stretch>
              <a:fillRect/>
            </a:stretch>
          </p:blipFill>
          <p:spPr bwMode="auto">
            <a:xfrm>
              <a:off x="4911207" y="3863550"/>
              <a:ext cx="612068" cy="144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6" name="그룹 95"/>
          <p:cNvGrpSpPr/>
          <p:nvPr/>
        </p:nvGrpSpPr>
        <p:grpSpPr>
          <a:xfrm>
            <a:off x="362190" y="2132916"/>
            <a:ext cx="1620000" cy="2423656"/>
            <a:chOff x="452808" y="2661528"/>
            <a:chExt cx="1620000" cy="2423656"/>
          </a:xfrm>
        </p:grpSpPr>
        <p:pic>
          <p:nvPicPr>
            <p:cNvPr id="97" name="그림 96" descr="Screenshot_2014-02-11-17-01-23.png"/>
            <p:cNvPicPr>
              <a:picLocks noChangeAspect="1"/>
            </p:cNvPicPr>
            <p:nvPr/>
          </p:nvPicPr>
          <p:blipFill>
            <a:blip r:embed="rId5" cstate="print"/>
            <a:srcRect b="15845"/>
            <a:stretch>
              <a:fillRect/>
            </a:stretch>
          </p:blipFill>
          <p:spPr>
            <a:xfrm>
              <a:off x="452808" y="2661528"/>
              <a:ext cx="1620000" cy="2423656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9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 l="27412" t="4849" r="34806" b="90150"/>
            <a:stretch>
              <a:fillRect/>
            </a:stretch>
          </p:blipFill>
          <p:spPr bwMode="auto">
            <a:xfrm>
              <a:off x="892546" y="2804543"/>
              <a:ext cx="612068" cy="144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9" name="그룹 98"/>
          <p:cNvGrpSpPr/>
          <p:nvPr/>
        </p:nvGrpSpPr>
        <p:grpSpPr>
          <a:xfrm>
            <a:off x="4100829" y="2132459"/>
            <a:ext cx="1620000" cy="2440589"/>
            <a:chOff x="4471539" y="2644595"/>
            <a:chExt cx="1620000" cy="2440589"/>
          </a:xfrm>
        </p:grpSpPr>
        <p:pic>
          <p:nvPicPr>
            <p:cNvPr id="100" name="그림 99" descr="Screenshot_2014-02-11-17-04-50.png"/>
            <p:cNvPicPr>
              <a:picLocks noChangeAspect="1"/>
            </p:cNvPicPr>
            <p:nvPr/>
          </p:nvPicPr>
          <p:blipFill>
            <a:blip r:embed="rId6" cstate="print"/>
            <a:srcRect b="15257"/>
            <a:stretch>
              <a:fillRect/>
            </a:stretch>
          </p:blipFill>
          <p:spPr>
            <a:xfrm>
              <a:off x="4471539" y="2644595"/>
              <a:ext cx="1620000" cy="2440589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101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 l="27412" t="4849" r="34806" b="90150"/>
            <a:stretch>
              <a:fillRect/>
            </a:stretch>
          </p:blipFill>
          <p:spPr bwMode="auto">
            <a:xfrm>
              <a:off x="4914555" y="2787874"/>
              <a:ext cx="612068" cy="144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" name="그림 52" descr="Screenshot_2014-02-11-17-04-50.png"/>
            <p:cNvPicPr>
              <a:picLocks noChangeAspect="1"/>
            </p:cNvPicPr>
            <p:nvPr/>
          </p:nvPicPr>
          <p:blipFill>
            <a:blip r:embed="rId7" cstate="screen"/>
            <a:srcRect/>
            <a:stretch>
              <a:fillRect/>
            </a:stretch>
          </p:blipFill>
          <p:spPr>
            <a:xfrm>
              <a:off x="5162052" y="4697220"/>
              <a:ext cx="427354" cy="108012"/>
            </a:xfrm>
            <a:prstGeom prst="rect">
              <a:avLst/>
            </a:prstGeom>
            <a:ln w="3175">
              <a:noFill/>
            </a:ln>
          </p:spPr>
        </p:pic>
      </p:grpSp>
      <p:sp>
        <p:nvSpPr>
          <p:cNvPr id="102" name="직사각형 101"/>
          <p:cNvSpPr/>
          <p:nvPr/>
        </p:nvSpPr>
        <p:spPr>
          <a:xfrm>
            <a:off x="356466" y="1887344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1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3" name="직사각형 102"/>
          <p:cNvSpPr/>
          <p:nvPr/>
        </p:nvSpPr>
        <p:spPr>
          <a:xfrm>
            <a:off x="2227821" y="1887344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2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4" name="직사각형 103"/>
          <p:cNvSpPr/>
          <p:nvPr/>
        </p:nvSpPr>
        <p:spPr>
          <a:xfrm>
            <a:off x="4103757" y="1887344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3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5" name="줄무늬가 있는 오른쪽 화살표 104"/>
          <p:cNvSpPr/>
          <p:nvPr/>
        </p:nvSpPr>
        <p:spPr>
          <a:xfrm>
            <a:off x="2021143" y="3315836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6" name="줄무늬가 있는 오른쪽 화살표 105"/>
          <p:cNvSpPr/>
          <p:nvPr/>
        </p:nvSpPr>
        <p:spPr>
          <a:xfrm>
            <a:off x="3895478" y="3315836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7" name="TextBox 106"/>
          <p:cNvSpPr txBox="1"/>
          <p:nvPr/>
        </p:nvSpPr>
        <p:spPr>
          <a:xfrm>
            <a:off x="366219" y="4790924"/>
            <a:ext cx="162000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  <a:hlinkClick r:id="rId8"/>
              </a:rPr>
              <a:t>www.newnonmun.com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에 접속하면 뉴논문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모바일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홈페이지로 연결됩니다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로그인 </a:t>
            </a:r>
            <a:r>
              <a:rPr lang="ko-KR" altLang="en-US" sz="1000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바로가기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클릭합니다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4096976" y="4694581"/>
            <a:ext cx="162000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수동 인증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된 상태로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뉴논문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모바일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홈페이지의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메인으로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이동됩니다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로그인된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기관명을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클릭하면 로그아웃 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109" name="그룹 135"/>
          <p:cNvGrpSpPr/>
          <p:nvPr/>
        </p:nvGrpSpPr>
        <p:grpSpPr>
          <a:xfrm>
            <a:off x="372313" y="4270983"/>
            <a:ext cx="432000" cy="508133"/>
            <a:chOff x="-457196" y="4538134"/>
            <a:chExt cx="432000" cy="508133"/>
          </a:xfrm>
        </p:grpSpPr>
        <p:grpSp>
          <p:nvGrpSpPr>
            <p:cNvPr id="110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112" name="타원 111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3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111" name="모서리가 둥근 직사각형 110"/>
            <p:cNvSpPr/>
            <p:nvPr/>
          </p:nvSpPr>
          <p:spPr>
            <a:xfrm>
              <a:off x="-457196" y="4758267"/>
              <a:ext cx="432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로그인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err="1" smtClean="0">
                  <a:latin typeface="나눔고딕" pitchFamily="50" charset="-127"/>
                  <a:ea typeface="나눔고딕" pitchFamily="50" charset="-127"/>
                </a:rPr>
                <a:t>바로가기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114" name="그룹 135"/>
          <p:cNvGrpSpPr/>
          <p:nvPr/>
        </p:nvGrpSpPr>
        <p:grpSpPr>
          <a:xfrm>
            <a:off x="3250779" y="3430209"/>
            <a:ext cx="360000" cy="380999"/>
            <a:chOff x="-414861" y="4538134"/>
            <a:chExt cx="360000" cy="380999"/>
          </a:xfrm>
        </p:grpSpPr>
        <p:grpSp>
          <p:nvGrpSpPr>
            <p:cNvPr id="115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117" name="타원 116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8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116" name="모서리가 둥근 직사각형 115"/>
            <p:cNvSpPr/>
            <p:nvPr/>
          </p:nvSpPr>
          <p:spPr>
            <a:xfrm>
              <a:off x="-414861" y="4758267"/>
              <a:ext cx="360000" cy="160866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로그인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119" name="그룹 135"/>
          <p:cNvGrpSpPr/>
          <p:nvPr/>
        </p:nvGrpSpPr>
        <p:grpSpPr>
          <a:xfrm>
            <a:off x="956514" y="4270983"/>
            <a:ext cx="432000" cy="508133"/>
            <a:chOff x="-457196" y="4538134"/>
            <a:chExt cx="432000" cy="508133"/>
          </a:xfrm>
        </p:grpSpPr>
        <p:grpSp>
          <p:nvGrpSpPr>
            <p:cNvPr id="120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122" name="타원 121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3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121" name="모서리가 둥근 직사각형 120"/>
            <p:cNvSpPr/>
            <p:nvPr/>
          </p:nvSpPr>
          <p:spPr>
            <a:xfrm>
              <a:off x="-457196" y="4758267"/>
              <a:ext cx="432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로그인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err="1" smtClean="0">
                  <a:latin typeface="나눔고딕" pitchFamily="50" charset="-127"/>
                  <a:ea typeface="나눔고딕" pitchFamily="50" charset="-127"/>
                </a:rPr>
                <a:t>바로가기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124" name="그룹 135"/>
          <p:cNvGrpSpPr/>
          <p:nvPr/>
        </p:nvGrpSpPr>
        <p:grpSpPr>
          <a:xfrm>
            <a:off x="4740420" y="4287459"/>
            <a:ext cx="432000" cy="382133"/>
            <a:chOff x="-457196" y="4538134"/>
            <a:chExt cx="432000" cy="382133"/>
          </a:xfrm>
        </p:grpSpPr>
        <p:grpSp>
          <p:nvGrpSpPr>
            <p:cNvPr id="125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127" name="타원 126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8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126" name="모서리가 둥근 직사각형 125"/>
            <p:cNvSpPr/>
            <p:nvPr/>
          </p:nvSpPr>
          <p:spPr>
            <a:xfrm>
              <a:off x="-457196" y="4758267"/>
              <a:ext cx="432000" cy="162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로그아웃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129" name="그룹 128"/>
          <p:cNvGrpSpPr/>
          <p:nvPr/>
        </p:nvGrpSpPr>
        <p:grpSpPr>
          <a:xfrm>
            <a:off x="5980252" y="2132458"/>
            <a:ext cx="1620000" cy="2404586"/>
            <a:chOff x="452808" y="2661528"/>
            <a:chExt cx="1620000" cy="2404586"/>
          </a:xfrm>
        </p:grpSpPr>
        <p:pic>
          <p:nvPicPr>
            <p:cNvPr id="130" name="그림 129" descr="Screenshot_2014-02-11-17-01-23.png"/>
            <p:cNvPicPr>
              <a:picLocks noChangeAspect="1"/>
            </p:cNvPicPr>
            <p:nvPr/>
          </p:nvPicPr>
          <p:blipFill>
            <a:blip r:embed="rId5" cstate="print"/>
            <a:srcRect b="16507"/>
            <a:stretch>
              <a:fillRect/>
            </a:stretch>
          </p:blipFill>
          <p:spPr>
            <a:xfrm>
              <a:off x="452808" y="2661528"/>
              <a:ext cx="1620000" cy="2404586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131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 l="27412" t="4849" r="34806" b="90150"/>
            <a:stretch>
              <a:fillRect/>
            </a:stretch>
          </p:blipFill>
          <p:spPr bwMode="auto">
            <a:xfrm>
              <a:off x="900935" y="2812932"/>
              <a:ext cx="612068" cy="144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2" name="직사각형 131"/>
          <p:cNvSpPr/>
          <p:nvPr/>
        </p:nvSpPr>
        <p:spPr>
          <a:xfrm>
            <a:off x="5971681" y="1887344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4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33" name="줄무늬가 있는 오른쪽 화살표 132"/>
          <p:cNvSpPr/>
          <p:nvPr/>
        </p:nvSpPr>
        <p:spPr>
          <a:xfrm>
            <a:off x="5771642" y="3315836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4" name="TextBox 133"/>
          <p:cNvSpPr txBox="1"/>
          <p:nvPr/>
        </p:nvSpPr>
        <p:spPr>
          <a:xfrm>
            <a:off x="5971608" y="4628677"/>
            <a:ext cx="16200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로그아웃 상태가 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8" name="내용 개체 틀 2"/>
          <p:cNvSpPr txBox="1">
            <a:spLocks/>
          </p:cNvSpPr>
          <p:nvPr/>
        </p:nvSpPr>
        <p:spPr>
          <a:xfrm>
            <a:off x="259795" y="1453302"/>
            <a:ext cx="8470547" cy="3500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＊기관회원로그인</a:t>
            </a: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대표계정인증</a:t>
            </a:r>
            <a:r>
              <a:rPr lang="en-US" altLang="ko-KR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200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예시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796107" y="4195750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  <p:sp>
        <p:nvSpPr>
          <p:cNvPr id="55" name="직사각형 54"/>
          <p:cNvSpPr/>
          <p:nvPr/>
        </p:nvSpPr>
        <p:spPr>
          <a:xfrm>
            <a:off x="2324898" y="2757494"/>
            <a:ext cx="309554" cy="928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TextBox 53"/>
          <p:cNvSpPr txBox="1"/>
          <p:nvPr/>
        </p:nvSpPr>
        <p:spPr>
          <a:xfrm>
            <a:off x="2337133" y="2770702"/>
            <a:ext cx="259686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sz="500" b="1" dirty="0" smtClean="0">
                <a:solidFill>
                  <a:srgbClr val="81A3B7"/>
                </a:solidFill>
              </a:rPr>
              <a:t>knu2014</a:t>
            </a:r>
            <a:endParaRPr lang="ko-KR" altLang="en-US" sz="500" b="1" dirty="0" smtClean="0">
              <a:solidFill>
                <a:srgbClr val="81A3B7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Screenshot_2014-02-12-14-20-09.png"/>
          <p:cNvPicPr>
            <a:picLocks noChangeAspect="1"/>
          </p:cNvPicPr>
          <p:nvPr/>
        </p:nvPicPr>
        <p:blipFill>
          <a:blip r:embed="rId2" cstate="print"/>
          <a:srcRect b="17213"/>
          <a:stretch>
            <a:fillRect/>
          </a:stretch>
        </p:blipFill>
        <p:spPr>
          <a:xfrm>
            <a:off x="366546" y="2124870"/>
            <a:ext cx="1620000" cy="238425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" name="그림 2" descr="Screenshot_2014-02-12-14-20-1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1115" y="2121937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5" name="그림 4" descr="Screenshot_2014-02-12-14-30-38.png"/>
          <p:cNvPicPr>
            <a:picLocks noChangeAspect="1"/>
          </p:cNvPicPr>
          <p:nvPr/>
        </p:nvPicPr>
        <p:blipFill>
          <a:blip r:embed="rId4" cstate="print"/>
          <a:srcRect b="33527"/>
          <a:stretch>
            <a:fillRect/>
          </a:stretch>
        </p:blipFill>
        <p:spPr>
          <a:xfrm>
            <a:off x="3783678" y="2594698"/>
            <a:ext cx="1620000" cy="191442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6" name="그림 5" descr="Screenshot_2014-02-12-14-31-4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52751" y="3076039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52013" y="3076039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18" name="TextBox 17"/>
          <p:cNvSpPr txBox="1"/>
          <p:nvPr/>
        </p:nvSpPr>
        <p:spPr>
          <a:xfrm>
            <a:off x="365125" y="4608984"/>
            <a:ext cx="162000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검색어를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입력하고 </a:t>
            </a: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제목검색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저자검색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키워드검색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중 원하는 검색을 선택합니다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36" name="그룹 135"/>
          <p:cNvGrpSpPr/>
          <p:nvPr/>
        </p:nvGrpSpPr>
        <p:grpSpPr>
          <a:xfrm>
            <a:off x="1553380" y="3178598"/>
            <a:ext cx="324000" cy="652133"/>
            <a:chOff x="-397927" y="4538134"/>
            <a:chExt cx="324000" cy="652133"/>
          </a:xfrm>
        </p:grpSpPr>
        <p:grpSp>
          <p:nvGrpSpPr>
            <p:cNvPr id="37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39" name="타원 38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38" name="모서리가 둥근 직사각형 37"/>
            <p:cNvSpPr/>
            <p:nvPr/>
          </p:nvSpPr>
          <p:spPr>
            <a:xfrm>
              <a:off x="-397927" y="4758267"/>
              <a:ext cx="324000" cy="432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키워드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검색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선택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41" name="그룹 135"/>
          <p:cNvGrpSpPr/>
          <p:nvPr/>
        </p:nvGrpSpPr>
        <p:grpSpPr>
          <a:xfrm>
            <a:off x="1028446" y="3178598"/>
            <a:ext cx="324000" cy="652133"/>
            <a:chOff x="-397927" y="4538134"/>
            <a:chExt cx="324000" cy="652133"/>
          </a:xfrm>
        </p:grpSpPr>
        <p:grpSp>
          <p:nvGrpSpPr>
            <p:cNvPr id="42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44" name="타원 43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43" name="모서리가 둥근 직사각형 42"/>
            <p:cNvSpPr/>
            <p:nvPr/>
          </p:nvSpPr>
          <p:spPr>
            <a:xfrm>
              <a:off x="-397927" y="4758267"/>
              <a:ext cx="324000" cy="432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저자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검색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선택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46" name="그룹 135"/>
          <p:cNvGrpSpPr/>
          <p:nvPr/>
        </p:nvGrpSpPr>
        <p:grpSpPr>
          <a:xfrm>
            <a:off x="503513" y="3178598"/>
            <a:ext cx="324000" cy="652133"/>
            <a:chOff x="-397927" y="4538134"/>
            <a:chExt cx="324000" cy="652133"/>
          </a:xfrm>
        </p:grpSpPr>
        <p:grpSp>
          <p:nvGrpSpPr>
            <p:cNvPr id="47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49" name="타원 48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48" name="모서리가 둥근 직사각형 47"/>
            <p:cNvSpPr/>
            <p:nvPr/>
          </p:nvSpPr>
          <p:spPr>
            <a:xfrm>
              <a:off x="-397927" y="4758267"/>
              <a:ext cx="324000" cy="432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제목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검색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선택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51" name="줄무늬가 있는 오른쪽 화살표 50"/>
          <p:cNvSpPr/>
          <p:nvPr/>
        </p:nvSpPr>
        <p:spPr>
          <a:xfrm>
            <a:off x="2062526" y="3593992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직사각형 54"/>
          <p:cNvSpPr/>
          <p:nvPr/>
        </p:nvSpPr>
        <p:spPr>
          <a:xfrm>
            <a:off x="365125" y="1887016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1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2294147" y="1887016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2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7152013" y="2834253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3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8" name="줄무늬가 있는 오른쪽 화살표 57"/>
          <p:cNvSpPr/>
          <p:nvPr/>
        </p:nvSpPr>
        <p:spPr>
          <a:xfrm>
            <a:off x="6924922" y="4426039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9" name="그룹 135"/>
          <p:cNvGrpSpPr/>
          <p:nvPr/>
        </p:nvGrpSpPr>
        <p:grpSpPr>
          <a:xfrm>
            <a:off x="6061321" y="3725991"/>
            <a:ext cx="324000" cy="508133"/>
            <a:chOff x="-397927" y="4538134"/>
            <a:chExt cx="324000" cy="508133"/>
          </a:xfrm>
        </p:grpSpPr>
        <p:grpSp>
          <p:nvGrpSpPr>
            <p:cNvPr id="60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62" name="타원 61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3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61" name="모서리가 둥근 직사각형 60"/>
            <p:cNvSpPr/>
            <p:nvPr/>
          </p:nvSpPr>
          <p:spPr>
            <a:xfrm>
              <a:off x="-397927" y="4758267"/>
              <a:ext cx="324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err="1" smtClean="0">
                  <a:latin typeface="나눔고딕" pitchFamily="50" charset="-127"/>
                  <a:ea typeface="나눔고딕" pitchFamily="50" charset="-127"/>
                </a:rPr>
                <a:t>검색바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클릭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82" name="직사각형 81"/>
          <p:cNvSpPr/>
          <p:nvPr/>
        </p:nvSpPr>
        <p:spPr>
          <a:xfrm>
            <a:off x="7144578" y="3819124"/>
            <a:ext cx="1632888" cy="21166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TextBox 82"/>
          <p:cNvSpPr txBox="1"/>
          <p:nvPr/>
        </p:nvSpPr>
        <p:spPr>
          <a:xfrm>
            <a:off x="5776296" y="2894940"/>
            <a:ext cx="1096455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키워드검색 결과화면</a:t>
            </a:r>
            <a:r>
              <a:rPr lang="en-US" altLang="ko-KR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416228" y="2417432"/>
            <a:ext cx="98745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저자검색 결과화면</a:t>
            </a:r>
            <a:r>
              <a:rPr lang="en-US" altLang="ko-KR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933665" y="1915747"/>
            <a:ext cx="987450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제목검색 결과화면</a:t>
            </a:r>
            <a:r>
              <a:rPr lang="en-US" altLang="ko-KR" sz="9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252751" y="6036473"/>
            <a:ext cx="162000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err="1" smtClean="0">
                <a:latin typeface="나눔고딕" pitchFamily="50" charset="-127"/>
                <a:ea typeface="나눔고딕" pitchFamily="50" charset="-127"/>
              </a:rPr>
              <a:t>검색바를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클릭하여</a:t>
            </a: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새로운 검색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을 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7152013" y="6036473"/>
            <a:ext cx="162000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검색버튼이 노출되어 새로운 검색을 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54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818825" y="2274700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2750825" y="2266004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4237740" y="2742520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5699297" y="3220035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7604297" y="3220035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제목 1"/>
          <p:cNvSpPr txBox="1">
            <a:spLocks/>
          </p:cNvSpPr>
          <p:nvPr/>
        </p:nvSpPr>
        <p:spPr>
          <a:xfrm>
            <a:off x="256544" y="700126"/>
            <a:ext cx="6995120" cy="5809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kumimoji="0" lang="en-US" altLang="ko-KR" sz="40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j-cs"/>
              </a:rPr>
              <a:t>2.</a:t>
            </a:r>
            <a:r>
              <a:rPr kumimoji="0" lang="ko-KR" altLang="en-US" sz="40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j-cs"/>
              </a:rPr>
              <a:t>검색서비스</a:t>
            </a:r>
            <a:endParaRPr kumimoji="0" lang="ko-KR" altLang="en-US" sz="4000" b="1" i="0" u="none" strike="noStrike" kern="1200" cap="none" spc="-15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pic>
        <p:nvPicPr>
          <p:cNvPr id="75" name="그림 74" descr="Screenshot_2014-02-12-14-20-09.png"/>
          <p:cNvPicPr>
            <a:picLocks noChangeAspect="1"/>
          </p:cNvPicPr>
          <p:nvPr/>
        </p:nvPicPr>
        <p:blipFill>
          <a:blip r:embed="rId8" cstate="screen"/>
          <a:srcRect/>
          <a:stretch>
            <a:fillRect/>
          </a:stretch>
        </p:blipFill>
        <p:spPr>
          <a:xfrm>
            <a:off x="1064748" y="4149080"/>
            <a:ext cx="540060" cy="144016"/>
          </a:xfrm>
          <a:prstGeom prst="rect">
            <a:avLst/>
          </a:prstGeom>
          <a:ln w="3175">
            <a:noFill/>
          </a:ln>
        </p:spPr>
      </p:pic>
      <p:pic>
        <p:nvPicPr>
          <p:cNvPr id="76" name="그림 75" descr="Screenshot_2014-02-12-14-20-15.png"/>
          <p:cNvPicPr>
            <a:picLocks noChangeAspect="1"/>
          </p:cNvPicPr>
          <p:nvPr/>
        </p:nvPicPr>
        <p:blipFill>
          <a:blip r:embed="rId9" cstate="screen"/>
          <a:srcRect/>
          <a:stretch>
            <a:fillRect/>
          </a:stretch>
        </p:blipFill>
        <p:spPr>
          <a:xfrm>
            <a:off x="3027412" y="2476500"/>
            <a:ext cx="396044" cy="159860"/>
          </a:xfrm>
          <a:prstGeom prst="rect">
            <a:avLst/>
          </a:prstGeom>
          <a:ln w="3175">
            <a:noFill/>
          </a:ln>
        </p:spPr>
      </p:pic>
      <p:pic>
        <p:nvPicPr>
          <p:cNvPr id="77" name="그림 76" descr="Screenshot_2014-02-12-14-30-38.png"/>
          <p:cNvPicPr>
            <a:picLocks noChangeAspect="1"/>
          </p:cNvPicPr>
          <p:nvPr/>
        </p:nvPicPr>
        <p:blipFill>
          <a:blip r:embed="rId10" cstate="screen"/>
          <a:srcRect/>
          <a:stretch>
            <a:fillRect/>
          </a:stretch>
        </p:blipFill>
        <p:spPr>
          <a:xfrm>
            <a:off x="4508938" y="2945606"/>
            <a:ext cx="434537" cy="159358"/>
          </a:xfrm>
          <a:prstGeom prst="rect">
            <a:avLst/>
          </a:prstGeom>
          <a:ln w="3175">
            <a:noFill/>
          </a:ln>
        </p:spPr>
      </p:pic>
      <p:pic>
        <p:nvPicPr>
          <p:cNvPr id="78" name="그림 77" descr="Screenshot_2014-02-12-14-31-44.png"/>
          <p:cNvPicPr>
            <a:picLocks noChangeAspect="1"/>
          </p:cNvPicPr>
          <p:nvPr/>
        </p:nvPicPr>
        <p:blipFill>
          <a:blip r:embed="rId11" cstate="screen"/>
          <a:srcRect/>
          <a:stretch>
            <a:fillRect/>
          </a:stretch>
        </p:blipFill>
        <p:spPr>
          <a:xfrm>
            <a:off x="5978468" y="3429000"/>
            <a:ext cx="468052" cy="142875"/>
          </a:xfrm>
          <a:prstGeom prst="rect">
            <a:avLst/>
          </a:prstGeom>
          <a:ln w="3175">
            <a:noFill/>
          </a:ln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7880693" y="3433763"/>
            <a:ext cx="468052" cy="152400"/>
          </a:xfrm>
          <a:prstGeom prst="rect">
            <a:avLst/>
          </a:prstGeom>
          <a:ln w="3175">
            <a:noFill/>
          </a:ln>
        </p:spPr>
      </p:pic>
      <p:sp>
        <p:nvSpPr>
          <p:cNvPr id="52" name="TextBox 51"/>
          <p:cNvSpPr txBox="1"/>
          <p:nvPr/>
        </p:nvSpPr>
        <p:spPr>
          <a:xfrm>
            <a:off x="1070273" y="4191254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32430" y="2507720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515947" y="2981588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5985177" y="3462602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887796" y="3462602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 descr="Screenshot_2014-02-11-17-43-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7314" y="2122021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7" name="그림 36" descr="Screenshot_2014-02-11-17-51-0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5606" y="2122021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8" name="그림 37" descr="Screenshot_2014-02-11-17-51-1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16051" y="2122250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9" name="그림 38" descr="Screenshot_2014-02-11-17-52-5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89698" y="2121793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9" name="직사각형 28"/>
          <p:cNvSpPr/>
          <p:nvPr/>
        </p:nvSpPr>
        <p:spPr>
          <a:xfrm>
            <a:off x="65904" y="1881923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1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917314" y="1881923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2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3775606" y="1881923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3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5616051" y="1881923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4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909872" y="2835296"/>
            <a:ext cx="1632888" cy="1440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3" name="그룹 135"/>
          <p:cNvGrpSpPr/>
          <p:nvPr/>
        </p:nvGrpSpPr>
        <p:grpSpPr>
          <a:xfrm>
            <a:off x="2117778" y="2948546"/>
            <a:ext cx="432000" cy="508133"/>
            <a:chOff x="-448729" y="4538134"/>
            <a:chExt cx="432000" cy="508133"/>
          </a:xfrm>
        </p:grpSpPr>
        <p:grpSp>
          <p:nvGrpSpPr>
            <p:cNvPr id="44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46" name="타원 45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7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45" name="모서리가 둥근 직사각형 44"/>
            <p:cNvSpPr/>
            <p:nvPr/>
          </p:nvSpPr>
          <p:spPr>
            <a:xfrm>
              <a:off x="-448729" y="4758267"/>
              <a:ext cx="432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발행기관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선택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55" name="직사각형 54"/>
          <p:cNvSpPr/>
          <p:nvPr/>
        </p:nvSpPr>
        <p:spPr>
          <a:xfrm>
            <a:off x="3765215" y="3216311"/>
            <a:ext cx="1632888" cy="1440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1" name="그룹 135"/>
          <p:cNvGrpSpPr/>
          <p:nvPr/>
        </p:nvGrpSpPr>
        <p:grpSpPr>
          <a:xfrm>
            <a:off x="4006987" y="3321079"/>
            <a:ext cx="432000" cy="508133"/>
            <a:chOff x="-448729" y="4538134"/>
            <a:chExt cx="432000" cy="508133"/>
          </a:xfrm>
        </p:grpSpPr>
        <p:grpSp>
          <p:nvGrpSpPr>
            <p:cNvPr id="62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64" name="타원 63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5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63" name="모서리가 둥근 직사각형 62"/>
            <p:cNvSpPr/>
            <p:nvPr/>
          </p:nvSpPr>
          <p:spPr>
            <a:xfrm>
              <a:off x="-448729" y="4758267"/>
              <a:ext cx="432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간행물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선택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66" name="직사각형 65"/>
          <p:cNvSpPr/>
          <p:nvPr/>
        </p:nvSpPr>
        <p:spPr>
          <a:xfrm>
            <a:off x="5653511" y="2903272"/>
            <a:ext cx="1546733" cy="67045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7" name="그룹 135"/>
          <p:cNvGrpSpPr/>
          <p:nvPr/>
        </p:nvGrpSpPr>
        <p:grpSpPr>
          <a:xfrm>
            <a:off x="5937618" y="3456792"/>
            <a:ext cx="324000" cy="508133"/>
            <a:chOff x="-406394" y="4538134"/>
            <a:chExt cx="324000" cy="508133"/>
          </a:xfrm>
        </p:grpSpPr>
        <p:grpSp>
          <p:nvGrpSpPr>
            <p:cNvPr id="68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70" name="타원 69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1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69" name="모서리가 둥근 직사각형 68"/>
            <p:cNvSpPr/>
            <p:nvPr/>
          </p:nvSpPr>
          <p:spPr>
            <a:xfrm>
              <a:off x="-406394" y="4758267"/>
              <a:ext cx="324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논문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선택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72" name="줄무늬가 있는 오른쪽 화살표 71"/>
          <p:cNvSpPr/>
          <p:nvPr/>
        </p:nvSpPr>
        <p:spPr>
          <a:xfrm>
            <a:off x="3570960" y="3512930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줄무늬가 있는 오른쪽 화살표 72"/>
          <p:cNvSpPr/>
          <p:nvPr/>
        </p:nvSpPr>
        <p:spPr>
          <a:xfrm>
            <a:off x="5425617" y="3512930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줄무늬가 있는 오른쪽 화살표 73"/>
          <p:cNvSpPr/>
          <p:nvPr/>
        </p:nvSpPr>
        <p:spPr>
          <a:xfrm>
            <a:off x="7271579" y="3512930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65904" y="4638450"/>
            <a:ext cx="16200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학회목록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을 선택합니다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6" name="그림 75" descr="Screenshot_2014-02-11-17-04-50.png"/>
          <p:cNvPicPr>
            <a:picLocks noChangeAspect="1"/>
          </p:cNvPicPr>
          <p:nvPr/>
        </p:nvPicPr>
        <p:blipFill>
          <a:blip r:embed="rId6" cstate="print"/>
          <a:srcRect b="15212"/>
          <a:stretch>
            <a:fillRect/>
          </a:stretch>
        </p:blipFill>
        <p:spPr>
          <a:xfrm>
            <a:off x="65904" y="2126820"/>
            <a:ext cx="1620000" cy="24419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77" name="줄무늬가 있는 오른쪽 화살표 76"/>
          <p:cNvSpPr/>
          <p:nvPr/>
        </p:nvSpPr>
        <p:spPr>
          <a:xfrm>
            <a:off x="1724083" y="3512930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직사각형 77"/>
          <p:cNvSpPr/>
          <p:nvPr/>
        </p:nvSpPr>
        <p:spPr>
          <a:xfrm>
            <a:off x="7489698" y="1881923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5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pSp>
        <p:nvGrpSpPr>
          <p:cNvPr id="79" name="그룹 135"/>
          <p:cNvGrpSpPr/>
          <p:nvPr/>
        </p:nvGrpSpPr>
        <p:grpSpPr>
          <a:xfrm>
            <a:off x="1346856" y="4277583"/>
            <a:ext cx="432000" cy="508133"/>
            <a:chOff x="-448729" y="4538134"/>
            <a:chExt cx="432000" cy="508133"/>
          </a:xfrm>
        </p:grpSpPr>
        <p:grpSp>
          <p:nvGrpSpPr>
            <p:cNvPr id="80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82" name="타원 81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3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81" name="모서리가 둥근 직사각형 80"/>
            <p:cNvSpPr/>
            <p:nvPr/>
          </p:nvSpPr>
          <p:spPr>
            <a:xfrm>
              <a:off x="-448729" y="4758267"/>
              <a:ext cx="432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학회목록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선택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1912100" y="5053791"/>
            <a:ext cx="16200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원하는 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발행기관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을 선택합니다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767444" y="5053791"/>
            <a:ext cx="162000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원하는 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간행물의 권</a:t>
            </a:r>
            <a:r>
              <a:rPr lang="en-US" altLang="ko-KR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호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를 선택합니다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613406" y="5053791"/>
            <a:ext cx="16200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원하는 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논문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을 선택합니다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7491048" y="5053791"/>
            <a:ext cx="162000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논문 상세 내용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을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518182" y="2269833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2364372" y="2270062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4228182" y="2270062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6065677" y="2270291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4"/>
          <p:cNvPicPr>
            <a:picLocks noChangeAspect="1" noChangeArrowheads="1"/>
          </p:cNvPicPr>
          <p:nvPr/>
        </p:nvPicPr>
        <p:blipFill>
          <a:blip r:embed="rId7" cstate="print"/>
          <a:srcRect l="27412" t="4849" r="34806" b="90150"/>
          <a:stretch>
            <a:fillRect/>
          </a:stretch>
        </p:blipFill>
        <p:spPr bwMode="auto">
          <a:xfrm>
            <a:off x="7946191" y="2269833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제목 1"/>
          <p:cNvSpPr txBox="1">
            <a:spLocks/>
          </p:cNvSpPr>
          <p:nvPr/>
        </p:nvSpPr>
        <p:spPr>
          <a:xfrm>
            <a:off x="256544" y="700126"/>
            <a:ext cx="6995120" cy="5809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3.</a:t>
            </a:r>
            <a:r>
              <a:rPr lang="ko-KR" altLang="en-US" sz="40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브라우징</a:t>
            </a:r>
            <a:endParaRPr kumimoji="0" lang="ko-KR" altLang="en-US" sz="4000" b="1" i="0" u="none" strike="noStrike" kern="1200" cap="none" spc="-15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pic>
        <p:nvPicPr>
          <p:cNvPr id="58" name="그림 57" descr="Screenshot_2014-02-11-17-04-50.png"/>
          <p:cNvPicPr>
            <a:picLocks noChangeAspect="1"/>
          </p:cNvPicPr>
          <p:nvPr/>
        </p:nvPicPr>
        <p:blipFill>
          <a:blip r:embed="rId8" cstate="screen"/>
          <a:srcRect/>
          <a:stretch>
            <a:fillRect/>
          </a:stretch>
        </p:blipFill>
        <p:spPr>
          <a:xfrm>
            <a:off x="768995" y="4149080"/>
            <a:ext cx="576064" cy="180020"/>
          </a:xfrm>
          <a:prstGeom prst="rect">
            <a:avLst/>
          </a:prstGeom>
          <a:ln w="3175">
            <a:noFill/>
          </a:ln>
        </p:spPr>
      </p:pic>
      <p:pic>
        <p:nvPicPr>
          <p:cNvPr id="91" name="그림 90" descr="Screenshot_2014-02-11-17-51-06.png"/>
          <p:cNvPicPr>
            <a:picLocks noChangeAspect="1"/>
          </p:cNvPicPr>
          <p:nvPr/>
        </p:nvPicPr>
        <p:blipFill>
          <a:blip r:embed="rId9" cstate="screen"/>
          <a:srcRect/>
          <a:stretch>
            <a:fillRect/>
          </a:stretch>
        </p:blipFill>
        <p:spPr>
          <a:xfrm>
            <a:off x="4502662" y="2456892"/>
            <a:ext cx="471795" cy="180020"/>
          </a:xfrm>
          <a:prstGeom prst="rect">
            <a:avLst/>
          </a:prstGeom>
          <a:ln w="3175">
            <a:noFill/>
          </a:ln>
        </p:spPr>
      </p:pic>
      <p:pic>
        <p:nvPicPr>
          <p:cNvPr id="92" name="그림 91" descr="Screenshot_2014-02-11-17-51-16.png"/>
          <p:cNvPicPr>
            <a:picLocks noChangeAspect="1"/>
          </p:cNvPicPr>
          <p:nvPr/>
        </p:nvPicPr>
        <p:blipFill>
          <a:blip r:embed="rId10" cstate="screen"/>
          <a:srcRect/>
          <a:stretch>
            <a:fillRect/>
          </a:stretch>
        </p:blipFill>
        <p:spPr>
          <a:xfrm>
            <a:off x="6344206" y="2456892"/>
            <a:ext cx="468052" cy="180020"/>
          </a:xfrm>
          <a:prstGeom prst="rect">
            <a:avLst/>
          </a:prstGeom>
          <a:ln w="3175">
            <a:noFill/>
          </a:ln>
        </p:spPr>
      </p:pic>
      <p:pic>
        <p:nvPicPr>
          <p:cNvPr id="93" name="그림 92" descr="Screenshot_2014-02-11-17-52-51.png"/>
          <p:cNvPicPr>
            <a:picLocks noChangeAspect="1"/>
          </p:cNvPicPr>
          <p:nvPr/>
        </p:nvPicPr>
        <p:blipFill>
          <a:blip r:embed="rId11" cstate="screen"/>
          <a:srcRect/>
          <a:stretch>
            <a:fillRect/>
          </a:stretch>
        </p:blipFill>
        <p:spPr>
          <a:xfrm>
            <a:off x="8216704" y="2456892"/>
            <a:ext cx="396552" cy="180020"/>
          </a:xfrm>
          <a:prstGeom prst="rect">
            <a:avLst/>
          </a:prstGeom>
          <a:ln w="3175">
            <a:noFill/>
          </a:ln>
        </p:spPr>
      </p:pic>
      <p:sp>
        <p:nvSpPr>
          <p:cNvPr id="54" name="TextBox 53"/>
          <p:cNvSpPr txBox="1"/>
          <p:nvPr/>
        </p:nvSpPr>
        <p:spPr>
          <a:xfrm>
            <a:off x="768384" y="4191518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  <p:pic>
        <p:nvPicPr>
          <p:cNvPr id="94" name="그림 93" descr="Screenshot_2014-02-11-17-43-00.png"/>
          <p:cNvPicPr>
            <a:picLocks noChangeAspect="1"/>
          </p:cNvPicPr>
          <p:nvPr/>
        </p:nvPicPr>
        <p:blipFill>
          <a:blip r:embed="rId12" cstate="screen"/>
          <a:srcRect/>
          <a:stretch>
            <a:fillRect/>
          </a:stretch>
        </p:blipFill>
        <p:spPr>
          <a:xfrm>
            <a:off x="2642510" y="2456892"/>
            <a:ext cx="432048" cy="180020"/>
          </a:xfrm>
          <a:prstGeom prst="rect">
            <a:avLst/>
          </a:prstGeom>
          <a:ln w="3175">
            <a:noFill/>
          </a:ln>
        </p:spPr>
      </p:pic>
      <p:sp>
        <p:nvSpPr>
          <p:cNvPr id="59" name="TextBox 58"/>
          <p:cNvSpPr txBox="1"/>
          <p:nvPr/>
        </p:nvSpPr>
        <p:spPr>
          <a:xfrm>
            <a:off x="2647946" y="2507502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507177" y="2507878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6345235" y="2507878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8219808" y="2507878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 descr="Screenshot_2014-02-11-17-52-5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989" y="2128014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3" name="그림 32" descr="Screenshot_2014-02-12-14-50-0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6861" y="2127786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4" name="그림 33" descr="Screenshot_2014-02-12-12-23-4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92951" y="2127534"/>
            <a:ext cx="1620000" cy="288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grpSp>
        <p:nvGrpSpPr>
          <p:cNvPr id="4" name="그룹 135"/>
          <p:cNvGrpSpPr/>
          <p:nvPr/>
        </p:nvGrpSpPr>
        <p:grpSpPr>
          <a:xfrm>
            <a:off x="1584860" y="4196763"/>
            <a:ext cx="432000" cy="380999"/>
            <a:chOff x="-448729" y="4538134"/>
            <a:chExt cx="432000" cy="380999"/>
          </a:xfrm>
        </p:grpSpPr>
        <p:grpSp>
          <p:nvGrpSpPr>
            <p:cNvPr id="5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20" name="타원 19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19" name="모서리가 둥근 직사각형 18"/>
            <p:cNvSpPr/>
            <p:nvPr/>
          </p:nvSpPr>
          <p:spPr>
            <a:xfrm>
              <a:off x="-448729" y="4758267"/>
              <a:ext cx="432000" cy="160866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smtClean="0">
                  <a:latin typeface="나눔고딕" pitchFamily="50" charset="-127"/>
                  <a:ea typeface="나눔고딕" pitchFamily="50" charset="-127"/>
                </a:rPr>
                <a:t>다운로드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27" name="그룹 135"/>
          <p:cNvGrpSpPr/>
          <p:nvPr/>
        </p:nvGrpSpPr>
        <p:grpSpPr>
          <a:xfrm>
            <a:off x="3610005" y="2367735"/>
            <a:ext cx="432000" cy="508133"/>
            <a:chOff x="-448729" y="4538134"/>
            <a:chExt cx="432000" cy="508133"/>
          </a:xfrm>
        </p:grpSpPr>
        <p:grpSp>
          <p:nvGrpSpPr>
            <p:cNvPr id="28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32" name="타원 31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29" name="모서리가 둥근 직사각형 28"/>
            <p:cNvSpPr/>
            <p:nvPr/>
          </p:nvSpPr>
          <p:spPr>
            <a:xfrm>
              <a:off x="-448729" y="4758267"/>
              <a:ext cx="432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en-US" altLang="ko-KR" sz="800" b="1" dirty="0" smtClean="0">
                  <a:latin typeface="나눔고딕" pitchFamily="50" charset="-127"/>
                  <a:ea typeface="나눔고딕" pitchFamily="50" charset="-127"/>
                </a:rPr>
                <a:t>PDF</a:t>
              </a:r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기능리스트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42" name="직사각형 41"/>
          <p:cNvSpPr/>
          <p:nvPr/>
        </p:nvSpPr>
        <p:spPr>
          <a:xfrm>
            <a:off x="358508" y="1886455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1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2296007" y="1886455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2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219894" y="1886455"/>
            <a:ext cx="192196" cy="18864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Comic Sans MS" pitchFamily="66" charset="0"/>
              </a:rPr>
              <a:t>3</a:t>
            </a:r>
            <a:endParaRPr lang="ko-KR" altLang="en-US" sz="16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30862" y="5607072"/>
            <a:ext cx="135611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아이콘을 클릭해서 원문을 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다운로드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 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6" name="그림 45" descr="Screenshot_2014-02-11-17-52-51.png"/>
          <p:cNvPicPr>
            <a:picLocks noChangeAspect="1"/>
          </p:cNvPicPr>
          <p:nvPr/>
        </p:nvPicPr>
        <p:blipFill>
          <a:blip r:embed="rId2" cstate="print"/>
          <a:srcRect l="79683" t="65230" r="5050" b="26963"/>
          <a:stretch>
            <a:fillRect/>
          </a:stretch>
        </p:blipFill>
        <p:spPr>
          <a:xfrm>
            <a:off x="340869" y="5593148"/>
            <a:ext cx="252000" cy="229091"/>
          </a:xfrm>
          <a:prstGeom prst="rect">
            <a:avLst/>
          </a:prstGeom>
          <a:ln w="3175">
            <a:noFill/>
          </a:ln>
        </p:spPr>
      </p:pic>
      <p:sp>
        <p:nvSpPr>
          <p:cNvPr id="47" name="TextBox 46"/>
          <p:cNvSpPr txBox="1"/>
          <p:nvPr/>
        </p:nvSpPr>
        <p:spPr>
          <a:xfrm>
            <a:off x="2315919" y="5090356"/>
            <a:ext cx="162000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다운받은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PDF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파일을 실행하면 원문을 확인할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8" name="그림 47" descr="Screenshot_2014-02-12-14-50-03.png"/>
          <p:cNvPicPr>
            <a:picLocks noChangeAspect="1"/>
          </p:cNvPicPr>
          <p:nvPr/>
        </p:nvPicPr>
        <p:blipFill>
          <a:blip r:embed="rId3" cstate="print"/>
          <a:srcRect l="86785" t="3810" r="1321" b="89528"/>
          <a:stretch>
            <a:fillRect/>
          </a:stretch>
        </p:blipFill>
        <p:spPr>
          <a:xfrm>
            <a:off x="2325807" y="5445921"/>
            <a:ext cx="192691" cy="19185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49" name="TextBox 48"/>
          <p:cNvSpPr txBox="1"/>
          <p:nvPr/>
        </p:nvSpPr>
        <p:spPr>
          <a:xfrm>
            <a:off x="2588273" y="5429023"/>
            <a:ext cx="1356112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아이콘을 클릭해서 </a:t>
            </a:r>
            <a:r>
              <a:rPr lang="en-US" altLang="ko-KR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PDF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에서 지원하는 기능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을 이용할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215895" y="5090356"/>
            <a:ext cx="162000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PDF-TEXT 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형태는 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원문내용 복사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가 가능합니다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줄무늬가 있는 오른쪽 화살표 52"/>
          <p:cNvSpPr/>
          <p:nvPr/>
        </p:nvSpPr>
        <p:spPr>
          <a:xfrm>
            <a:off x="2046985" y="3610137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줄무늬가 있는 오른쪽 화살표 53"/>
          <p:cNvSpPr/>
          <p:nvPr/>
        </p:nvSpPr>
        <p:spPr>
          <a:xfrm>
            <a:off x="3971433" y="3618375"/>
            <a:ext cx="180000" cy="180000"/>
          </a:xfrm>
          <a:prstGeom prst="striped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5" name="그룹 135"/>
          <p:cNvGrpSpPr/>
          <p:nvPr/>
        </p:nvGrpSpPr>
        <p:grpSpPr>
          <a:xfrm>
            <a:off x="4891891" y="4450534"/>
            <a:ext cx="432000" cy="508133"/>
            <a:chOff x="-448729" y="4538134"/>
            <a:chExt cx="432000" cy="508133"/>
          </a:xfrm>
        </p:grpSpPr>
        <p:grpSp>
          <p:nvGrpSpPr>
            <p:cNvPr id="56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58" name="타원 57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9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57" name="모서리가 둥근 직사각형 56"/>
            <p:cNvSpPr/>
            <p:nvPr/>
          </p:nvSpPr>
          <p:spPr>
            <a:xfrm>
              <a:off x="-448729" y="4758267"/>
              <a:ext cx="432000" cy="288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원문내용복사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60" name="직사각형 59"/>
          <p:cNvSpPr/>
          <p:nvPr/>
        </p:nvSpPr>
        <p:spPr>
          <a:xfrm>
            <a:off x="4777118" y="4015565"/>
            <a:ext cx="295308" cy="18621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3" name="그룹 135"/>
          <p:cNvGrpSpPr/>
          <p:nvPr/>
        </p:nvGrpSpPr>
        <p:grpSpPr>
          <a:xfrm>
            <a:off x="1703392" y="2596564"/>
            <a:ext cx="432000" cy="652132"/>
            <a:chOff x="-448729" y="4538134"/>
            <a:chExt cx="432000" cy="652132"/>
          </a:xfrm>
        </p:grpSpPr>
        <p:grpSp>
          <p:nvGrpSpPr>
            <p:cNvPr id="64" name="그룹 131"/>
            <p:cNvGrpSpPr/>
            <p:nvPr/>
          </p:nvGrpSpPr>
          <p:grpSpPr>
            <a:xfrm>
              <a:off x="-389468" y="4538134"/>
              <a:ext cx="288000" cy="288000"/>
              <a:chOff x="3581399" y="1346200"/>
              <a:chExt cx="288000" cy="288000"/>
            </a:xfrm>
          </p:grpSpPr>
          <p:sp>
            <p:nvSpPr>
              <p:cNvPr id="66" name="타원 65"/>
              <p:cNvSpPr/>
              <p:nvPr/>
            </p:nvSpPr>
            <p:spPr>
              <a:xfrm>
                <a:off x="3581399" y="1346200"/>
                <a:ext cx="288000" cy="288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7" name="Hand Cursor"/>
              <p:cNvSpPr>
                <a:spLocks noChangeAspect="1" noEditPoints="1"/>
              </p:cNvSpPr>
              <p:nvPr/>
            </p:nvSpPr>
            <p:spPr bwMode="auto">
              <a:xfrm>
                <a:off x="3652876" y="1400200"/>
                <a:ext cx="145047" cy="180000"/>
              </a:xfrm>
              <a:custGeom>
                <a:avLst/>
                <a:gdLst>
                  <a:gd name="T0" fmla="*/ 129 w 312"/>
                  <a:gd name="T1" fmla="*/ 0 h 374"/>
                  <a:gd name="T2" fmla="*/ 93 w 312"/>
                  <a:gd name="T3" fmla="*/ 36 h 374"/>
                  <a:gd name="T4" fmla="*/ 93 w 312"/>
                  <a:gd name="T5" fmla="*/ 36 h 374"/>
                  <a:gd name="T6" fmla="*/ 93 w 312"/>
                  <a:gd name="T7" fmla="*/ 201 h 374"/>
                  <a:gd name="T8" fmla="*/ 66 w 312"/>
                  <a:gd name="T9" fmla="*/ 180 h 374"/>
                  <a:gd name="T10" fmla="*/ 18 w 312"/>
                  <a:gd name="T11" fmla="*/ 182 h 374"/>
                  <a:gd name="T12" fmla="*/ 20 w 312"/>
                  <a:gd name="T13" fmla="*/ 235 h 374"/>
                  <a:gd name="T14" fmla="*/ 83 w 312"/>
                  <a:gd name="T15" fmla="*/ 289 h 374"/>
                  <a:gd name="T16" fmla="*/ 121 w 312"/>
                  <a:gd name="T17" fmla="*/ 333 h 374"/>
                  <a:gd name="T18" fmla="*/ 121 w 312"/>
                  <a:gd name="T19" fmla="*/ 365 h 374"/>
                  <a:gd name="T20" fmla="*/ 130 w 312"/>
                  <a:gd name="T21" fmla="*/ 374 h 374"/>
                  <a:gd name="T22" fmla="*/ 259 w 312"/>
                  <a:gd name="T23" fmla="*/ 374 h 374"/>
                  <a:gd name="T24" fmla="*/ 268 w 312"/>
                  <a:gd name="T25" fmla="*/ 365 h 374"/>
                  <a:gd name="T26" fmla="*/ 269 w 312"/>
                  <a:gd name="T27" fmla="*/ 329 h 374"/>
                  <a:gd name="T28" fmla="*/ 299 w 312"/>
                  <a:gd name="T29" fmla="*/ 231 h 374"/>
                  <a:gd name="T30" fmla="*/ 308 w 312"/>
                  <a:gd name="T31" fmla="*/ 187 h 374"/>
                  <a:gd name="T32" fmla="*/ 275 w 312"/>
                  <a:gd name="T33" fmla="*/ 151 h 374"/>
                  <a:gd name="T34" fmla="*/ 219 w 312"/>
                  <a:gd name="T35" fmla="*/ 118 h 374"/>
                  <a:gd name="T36" fmla="*/ 193 w 312"/>
                  <a:gd name="T37" fmla="*/ 95 h 374"/>
                  <a:gd name="T38" fmla="*/ 166 w 312"/>
                  <a:gd name="T39" fmla="*/ 103 h 374"/>
                  <a:gd name="T40" fmla="*/ 166 w 312"/>
                  <a:gd name="T41" fmla="*/ 33 h 374"/>
                  <a:gd name="T42" fmla="*/ 129 w 312"/>
                  <a:gd name="T43" fmla="*/ 0 h 374"/>
                  <a:gd name="T44" fmla="*/ 129 w 312"/>
                  <a:gd name="T45" fmla="*/ 18 h 374"/>
                  <a:gd name="T46" fmla="*/ 148 w 312"/>
                  <a:gd name="T47" fmla="*/ 34 h 374"/>
                  <a:gd name="T48" fmla="*/ 148 w 312"/>
                  <a:gd name="T49" fmla="*/ 35 h 374"/>
                  <a:gd name="T50" fmla="*/ 148 w 312"/>
                  <a:gd name="T51" fmla="*/ 35 h 374"/>
                  <a:gd name="T52" fmla="*/ 148 w 312"/>
                  <a:gd name="T53" fmla="*/ 35 h 374"/>
                  <a:gd name="T54" fmla="*/ 148 w 312"/>
                  <a:gd name="T55" fmla="*/ 156 h 374"/>
                  <a:gd name="T56" fmla="*/ 166 w 312"/>
                  <a:gd name="T57" fmla="*/ 157 h 374"/>
                  <a:gd name="T58" fmla="*/ 191 w 312"/>
                  <a:gd name="T59" fmla="*/ 113 h 374"/>
                  <a:gd name="T60" fmla="*/ 202 w 312"/>
                  <a:gd name="T61" fmla="*/ 156 h 374"/>
                  <a:gd name="T62" fmla="*/ 220 w 312"/>
                  <a:gd name="T63" fmla="*/ 160 h 374"/>
                  <a:gd name="T64" fmla="*/ 242 w 312"/>
                  <a:gd name="T65" fmla="*/ 129 h 374"/>
                  <a:gd name="T66" fmla="*/ 252 w 312"/>
                  <a:gd name="T67" fmla="*/ 174 h 374"/>
                  <a:gd name="T68" fmla="*/ 268 w 312"/>
                  <a:gd name="T69" fmla="*/ 181 h 374"/>
                  <a:gd name="T70" fmla="*/ 281 w 312"/>
                  <a:gd name="T71" fmla="*/ 167 h 374"/>
                  <a:gd name="T72" fmla="*/ 291 w 312"/>
                  <a:gd name="T73" fmla="*/ 185 h 374"/>
                  <a:gd name="T74" fmla="*/ 282 w 312"/>
                  <a:gd name="T75" fmla="*/ 227 h 374"/>
                  <a:gd name="T76" fmla="*/ 251 w 312"/>
                  <a:gd name="T77" fmla="*/ 325 h 374"/>
                  <a:gd name="T78" fmla="*/ 251 w 312"/>
                  <a:gd name="T79" fmla="*/ 356 h 374"/>
                  <a:gd name="T80" fmla="*/ 138 w 312"/>
                  <a:gd name="T81" fmla="*/ 356 h 374"/>
                  <a:gd name="T82" fmla="*/ 138 w 312"/>
                  <a:gd name="T83" fmla="*/ 329 h 374"/>
                  <a:gd name="T84" fmla="*/ 134 w 312"/>
                  <a:gd name="T85" fmla="*/ 322 h 374"/>
                  <a:gd name="T86" fmla="*/ 96 w 312"/>
                  <a:gd name="T87" fmla="*/ 276 h 374"/>
                  <a:gd name="T88" fmla="*/ 32 w 312"/>
                  <a:gd name="T89" fmla="*/ 222 h 374"/>
                  <a:gd name="T90" fmla="*/ 55 w 312"/>
                  <a:gd name="T91" fmla="*/ 193 h 374"/>
                  <a:gd name="T92" fmla="*/ 94 w 312"/>
                  <a:gd name="T93" fmla="*/ 224 h 374"/>
                  <a:gd name="T94" fmla="*/ 108 w 312"/>
                  <a:gd name="T95" fmla="*/ 220 h 374"/>
                  <a:gd name="T96" fmla="*/ 111 w 312"/>
                  <a:gd name="T97" fmla="*/ 199 h 374"/>
                  <a:gd name="T98" fmla="*/ 111 w 312"/>
                  <a:gd name="T99" fmla="*/ 36 h 374"/>
                  <a:gd name="T100" fmla="*/ 111 w 312"/>
                  <a:gd name="T101" fmla="*/ 36 h 374"/>
                  <a:gd name="T102" fmla="*/ 111 w 312"/>
                  <a:gd name="T103" fmla="*/ 36 h 374"/>
                  <a:gd name="T104" fmla="*/ 129 w 312"/>
                  <a:gd name="T105" fmla="*/ 18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2" h="374">
                    <a:moveTo>
                      <a:pt x="129" y="0"/>
                    </a:moveTo>
                    <a:cubicBezTo>
                      <a:pt x="108" y="1"/>
                      <a:pt x="93" y="13"/>
                      <a:pt x="93" y="36"/>
                    </a:cubicBezTo>
                    <a:lnTo>
                      <a:pt x="93" y="36"/>
                    </a:lnTo>
                    <a:cubicBezTo>
                      <a:pt x="93" y="95"/>
                      <a:pt x="95" y="149"/>
                      <a:pt x="93" y="201"/>
                    </a:cubicBezTo>
                    <a:cubicBezTo>
                      <a:pt x="84" y="194"/>
                      <a:pt x="75" y="187"/>
                      <a:pt x="66" y="180"/>
                    </a:cubicBezTo>
                    <a:cubicBezTo>
                      <a:pt x="48" y="167"/>
                      <a:pt x="29" y="173"/>
                      <a:pt x="18" y="182"/>
                    </a:cubicBezTo>
                    <a:cubicBezTo>
                      <a:pt x="0" y="200"/>
                      <a:pt x="5" y="222"/>
                      <a:pt x="20" y="235"/>
                    </a:cubicBezTo>
                    <a:cubicBezTo>
                      <a:pt x="25" y="240"/>
                      <a:pt x="81" y="287"/>
                      <a:pt x="83" y="289"/>
                    </a:cubicBezTo>
                    <a:cubicBezTo>
                      <a:pt x="97" y="312"/>
                      <a:pt x="111" y="326"/>
                      <a:pt x="121" y="333"/>
                    </a:cubicBezTo>
                    <a:cubicBezTo>
                      <a:pt x="121" y="344"/>
                      <a:pt x="121" y="355"/>
                      <a:pt x="121" y="365"/>
                    </a:cubicBezTo>
                    <a:cubicBezTo>
                      <a:pt x="121" y="370"/>
                      <a:pt x="125" y="374"/>
                      <a:pt x="130" y="374"/>
                    </a:cubicBezTo>
                    <a:lnTo>
                      <a:pt x="259" y="374"/>
                    </a:lnTo>
                    <a:cubicBezTo>
                      <a:pt x="264" y="374"/>
                      <a:pt x="268" y="370"/>
                      <a:pt x="268" y="365"/>
                    </a:cubicBezTo>
                    <a:cubicBezTo>
                      <a:pt x="268" y="353"/>
                      <a:pt x="268" y="341"/>
                      <a:pt x="269" y="329"/>
                    </a:cubicBezTo>
                    <a:cubicBezTo>
                      <a:pt x="276" y="301"/>
                      <a:pt x="290" y="264"/>
                      <a:pt x="299" y="231"/>
                    </a:cubicBezTo>
                    <a:cubicBezTo>
                      <a:pt x="304" y="215"/>
                      <a:pt x="307" y="200"/>
                      <a:pt x="308" y="187"/>
                    </a:cubicBezTo>
                    <a:cubicBezTo>
                      <a:pt x="312" y="162"/>
                      <a:pt x="299" y="141"/>
                      <a:pt x="275" y="151"/>
                    </a:cubicBezTo>
                    <a:cubicBezTo>
                      <a:pt x="274" y="111"/>
                      <a:pt x="235" y="104"/>
                      <a:pt x="219" y="118"/>
                    </a:cubicBezTo>
                    <a:cubicBezTo>
                      <a:pt x="213" y="105"/>
                      <a:pt x="207" y="97"/>
                      <a:pt x="193" y="95"/>
                    </a:cubicBezTo>
                    <a:cubicBezTo>
                      <a:pt x="183" y="94"/>
                      <a:pt x="173" y="96"/>
                      <a:pt x="166" y="103"/>
                    </a:cubicBezTo>
                    <a:lnTo>
                      <a:pt x="166" y="33"/>
                    </a:lnTo>
                    <a:cubicBezTo>
                      <a:pt x="166" y="12"/>
                      <a:pt x="147" y="0"/>
                      <a:pt x="129" y="0"/>
                    </a:cubicBezTo>
                    <a:close/>
                    <a:moveTo>
                      <a:pt x="129" y="18"/>
                    </a:moveTo>
                    <a:cubicBezTo>
                      <a:pt x="140" y="18"/>
                      <a:pt x="148" y="25"/>
                      <a:pt x="148" y="34"/>
                    </a:cubicBezTo>
                    <a:cubicBezTo>
                      <a:pt x="148" y="34"/>
                      <a:pt x="148" y="34"/>
                      <a:pt x="148" y="35"/>
                    </a:cubicBezTo>
                    <a:lnTo>
                      <a:pt x="148" y="35"/>
                    </a:ln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8"/>
                      <a:pt x="148" y="123"/>
                      <a:pt x="148" y="156"/>
                    </a:cubicBezTo>
                    <a:cubicBezTo>
                      <a:pt x="149" y="168"/>
                      <a:pt x="165" y="168"/>
                      <a:pt x="166" y="157"/>
                    </a:cubicBezTo>
                    <a:cubicBezTo>
                      <a:pt x="168" y="135"/>
                      <a:pt x="168" y="108"/>
                      <a:pt x="191" y="113"/>
                    </a:cubicBezTo>
                    <a:cubicBezTo>
                      <a:pt x="208" y="117"/>
                      <a:pt x="205" y="144"/>
                      <a:pt x="202" y="156"/>
                    </a:cubicBezTo>
                    <a:cubicBezTo>
                      <a:pt x="200" y="167"/>
                      <a:pt x="216" y="171"/>
                      <a:pt x="220" y="160"/>
                    </a:cubicBezTo>
                    <a:cubicBezTo>
                      <a:pt x="226" y="142"/>
                      <a:pt x="227" y="126"/>
                      <a:pt x="242" y="129"/>
                    </a:cubicBezTo>
                    <a:cubicBezTo>
                      <a:pt x="266" y="135"/>
                      <a:pt x="256" y="162"/>
                      <a:pt x="252" y="174"/>
                    </a:cubicBezTo>
                    <a:cubicBezTo>
                      <a:pt x="249" y="184"/>
                      <a:pt x="262" y="190"/>
                      <a:pt x="268" y="181"/>
                    </a:cubicBezTo>
                    <a:cubicBezTo>
                      <a:pt x="273" y="173"/>
                      <a:pt x="278" y="168"/>
                      <a:pt x="281" y="167"/>
                    </a:cubicBezTo>
                    <a:cubicBezTo>
                      <a:pt x="293" y="163"/>
                      <a:pt x="291" y="178"/>
                      <a:pt x="291" y="185"/>
                    </a:cubicBezTo>
                    <a:cubicBezTo>
                      <a:pt x="290" y="196"/>
                      <a:pt x="287" y="211"/>
                      <a:pt x="282" y="227"/>
                    </a:cubicBezTo>
                    <a:cubicBezTo>
                      <a:pt x="273" y="258"/>
                      <a:pt x="259" y="296"/>
                      <a:pt x="251" y="325"/>
                    </a:cubicBezTo>
                    <a:cubicBezTo>
                      <a:pt x="250" y="336"/>
                      <a:pt x="251" y="347"/>
                      <a:pt x="251" y="356"/>
                    </a:cubicBezTo>
                    <a:lnTo>
                      <a:pt x="138" y="356"/>
                    </a:lnTo>
                    <a:cubicBezTo>
                      <a:pt x="138" y="347"/>
                      <a:pt x="138" y="338"/>
                      <a:pt x="138" y="329"/>
                    </a:cubicBezTo>
                    <a:cubicBezTo>
                      <a:pt x="138" y="326"/>
                      <a:pt x="137" y="323"/>
                      <a:pt x="134" y="322"/>
                    </a:cubicBezTo>
                    <a:cubicBezTo>
                      <a:pt x="112" y="303"/>
                      <a:pt x="106" y="291"/>
                      <a:pt x="96" y="276"/>
                    </a:cubicBezTo>
                    <a:cubicBezTo>
                      <a:pt x="96" y="276"/>
                      <a:pt x="38" y="228"/>
                      <a:pt x="32" y="222"/>
                    </a:cubicBezTo>
                    <a:cubicBezTo>
                      <a:pt x="12" y="206"/>
                      <a:pt x="36" y="181"/>
                      <a:pt x="55" y="193"/>
                    </a:cubicBezTo>
                    <a:cubicBezTo>
                      <a:pt x="69" y="204"/>
                      <a:pt x="82" y="215"/>
                      <a:pt x="94" y="224"/>
                    </a:cubicBezTo>
                    <a:cubicBezTo>
                      <a:pt x="99" y="227"/>
                      <a:pt x="105" y="225"/>
                      <a:pt x="108" y="220"/>
                    </a:cubicBezTo>
                    <a:cubicBezTo>
                      <a:pt x="110" y="215"/>
                      <a:pt x="110" y="209"/>
                      <a:pt x="111" y="199"/>
                    </a:cubicBezTo>
                    <a:cubicBezTo>
                      <a:pt x="113" y="148"/>
                      <a:pt x="111" y="91"/>
                      <a:pt x="111" y="36"/>
                    </a:cubicBezTo>
                    <a:lnTo>
                      <a:pt x="111" y="36"/>
                    </a:lnTo>
                    <a:lnTo>
                      <a:pt x="111" y="36"/>
                    </a:lnTo>
                    <a:cubicBezTo>
                      <a:pt x="111" y="25"/>
                      <a:pt x="120" y="18"/>
                      <a:pt x="129" y="1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headEnd/>
                <a:tailEnd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262626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65" name="모서리가 둥근 직사각형 64"/>
            <p:cNvSpPr/>
            <p:nvPr/>
          </p:nvSpPr>
          <p:spPr>
            <a:xfrm>
              <a:off x="-448729" y="4758266"/>
              <a:ext cx="432000" cy="432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/>
              <a:r>
                <a:rPr lang="en-US" altLang="ko-KR" sz="800" b="1" dirty="0" smtClean="0">
                  <a:latin typeface="나눔고딕" pitchFamily="50" charset="-127"/>
                  <a:ea typeface="나눔고딕" pitchFamily="50" charset="-127"/>
                </a:rPr>
                <a:t>PDF</a:t>
              </a:r>
              <a:r>
                <a:rPr lang="ko-KR" altLang="en-US" sz="800" b="1" dirty="0" smtClean="0">
                  <a:latin typeface="나눔고딕" pitchFamily="50" charset="-127"/>
                  <a:ea typeface="나눔고딕" pitchFamily="50" charset="-127"/>
                </a:rPr>
                <a:t>리더설치</a:t>
              </a:r>
              <a:endParaRPr lang="en-US" altLang="ko-KR" sz="8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800" b="1" dirty="0" err="1" smtClean="0">
                  <a:latin typeface="나눔고딕" pitchFamily="50" charset="-127"/>
                  <a:ea typeface="나눔고딕" pitchFamily="50" charset="-127"/>
                </a:rPr>
                <a:t>바로가기</a:t>
              </a:r>
              <a:endParaRPr lang="ko-KR" altLang="en-US" sz="8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pic>
        <p:nvPicPr>
          <p:cNvPr id="68" name="그림 67" descr="Screenshot_2014-02-11-17-52-51.png"/>
          <p:cNvPicPr>
            <a:picLocks noChangeAspect="1"/>
          </p:cNvPicPr>
          <p:nvPr/>
        </p:nvPicPr>
        <p:blipFill>
          <a:blip r:embed="rId2" cstate="print"/>
          <a:srcRect l="90237" t="11997" r="139" b="81751"/>
          <a:stretch>
            <a:fillRect/>
          </a:stretch>
        </p:blipFill>
        <p:spPr>
          <a:xfrm>
            <a:off x="387477" y="5097761"/>
            <a:ext cx="155936" cy="180020"/>
          </a:xfrm>
          <a:prstGeom prst="rect">
            <a:avLst/>
          </a:prstGeom>
          <a:ln w="3175">
            <a:noFill/>
          </a:ln>
        </p:spPr>
      </p:pic>
      <p:sp>
        <p:nvSpPr>
          <p:cNvPr id="69" name="TextBox 68"/>
          <p:cNvSpPr txBox="1"/>
          <p:nvPr/>
        </p:nvSpPr>
        <p:spPr>
          <a:xfrm>
            <a:off x="630862" y="5090571"/>
            <a:ext cx="1356112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아이콘을 클릭하면 이동한 페이지에서 </a:t>
            </a:r>
            <a:r>
              <a:rPr lang="en-US" altLang="ko-KR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PDF </a:t>
            </a:r>
            <a:r>
              <a:rPr lang="ko-KR" altLang="en-US" sz="10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리더를 설치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</a:rPr>
              <a:t>할 수 있습니다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dirty="0" smtClean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5" cstate="print"/>
          <a:srcRect l="27412" t="4849" r="34806" b="90150"/>
          <a:stretch>
            <a:fillRect/>
          </a:stretch>
        </p:blipFill>
        <p:spPr bwMode="auto">
          <a:xfrm>
            <a:off x="820674" y="2273678"/>
            <a:ext cx="612068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제목 1"/>
          <p:cNvSpPr txBox="1">
            <a:spLocks/>
          </p:cNvSpPr>
          <p:nvPr/>
        </p:nvSpPr>
        <p:spPr>
          <a:xfrm>
            <a:off x="256544" y="700126"/>
            <a:ext cx="6995120" cy="5809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4.</a:t>
            </a:r>
            <a:r>
              <a:rPr lang="ko-KR" altLang="en-US" sz="40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원문서비스</a:t>
            </a:r>
            <a:endParaRPr kumimoji="0" lang="ko-KR" altLang="en-US" sz="4000" b="1" i="0" u="none" strike="noStrike" kern="1200" cap="none" spc="-15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pic>
        <p:nvPicPr>
          <p:cNvPr id="62" name="그림 61" descr="Screenshot_2014-02-11-17-52-51.png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>
          <a:xfrm>
            <a:off x="1088847" y="2492896"/>
            <a:ext cx="432048" cy="144016"/>
          </a:xfrm>
          <a:prstGeom prst="rect">
            <a:avLst/>
          </a:prstGeom>
          <a:ln w="3175">
            <a:noFill/>
          </a:ln>
        </p:spPr>
      </p:pic>
      <p:sp>
        <p:nvSpPr>
          <p:cNvPr id="51" name="TextBox 50"/>
          <p:cNvSpPr txBox="1"/>
          <p:nvPr/>
        </p:nvSpPr>
        <p:spPr>
          <a:xfrm>
            <a:off x="1096244" y="2512640"/>
            <a:ext cx="320601" cy="769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500" b="1" dirty="0" smtClean="0">
                <a:solidFill>
                  <a:schemeClr val="bg1"/>
                </a:solidFill>
              </a:rPr>
              <a:t>한국대학교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264464" y="2511319"/>
            <a:ext cx="7772400" cy="1969017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spc="-250" dirty="0" smtClean="0">
                <a:solidFill>
                  <a:srgbClr val="CC0066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감사합니다</a:t>
            </a:r>
            <a:r>
              <a:rPr lang="en-US" altLang="ko-KR" sz="3600" b="1" spc="-250" dirty="0" smtClean="0">
                <a:solidFill>
                  <a:srgbClr val="CC0066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.</a:t>
            </a:r>
            <a:endParaRPr kumimoji="0" lang="ko-KR" altLang="en-US" sz="3600" b="1" i="0" u="none" strike="noStrike" kern="1200" cap="none" spc="-250" normalizeH="0" baseline="0" noProof="0" dirty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39639D"/>
      </a:hlink>
      <a:folHlink>
        <a:srgbClr val="343434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rgbClr val="FFFF00"/>
        </a:solidFill>
      </a:spPr>
      <a:bodyPr wrap="none" rtlCol="0">
        <a:spAutoFit/>
      </a:bodyPr>
      <a:lstStyle>
        <a:defPPr>
          <a:defRPr sz="105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6748</TotalTime>
  <Words>1476</Words>
  <Application>Microsoft Office PowerPoint</Application>
  <PresentationFormat>화면 슬라이드 쇼(4:3)</PresentationFormat>
  <Paragraphs>391</Paragraphs>
  <Slides>24</Slides>
  <Notes>19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31" baseType="lpstr">
      <vt:lpstr>굴림</vt:lpstr>
      <vt:lpstr>Arial</vt:lpstr>
      <vt:lpstr>맑은 고딕</vt:lpstr>
      <vt:lpstr>나눔고딕</vt:lpstr>
      <vt:lpstr>Comic Sans MS</vt:lpstr>
      <vt:lpstr>Calibri</vt:lpstr>
      <vt:lpstr>Office 테마</vt:lpstr>
      <vt:lpstr>뉴논문 이용자매뉴얼</vt:lpstr>
      <vt:lpstr>뉴논문 이용자매뉴얼</vt:lpstr>
      <vt:lpstr>슬라이드 3</vt:lpstr>
      <vt:lpstr>슬라이드 4</vt:lpstr>
      <vt:lpstr>2.메인콘텐츠서비스</vt:lpstr>
      <vt:lpstr>3.검색서비스</vt:lpstr>
      <vt:lpstr>3.검색서비스</vt:lpstr>
      <vt:lpstr>3.검색서비스</vt:lpstr>
      <vt:lpstr>3.검색서비스</vt:lpstr>
      <vt:lpstr>4.브라우징</vt:lpstr>
      <vt:lpstr>4.브라우징</vt:lpstr>
      <vt:lpstr>4.브라우징</vt:lpstr>
      <vt:lpstr>5.원문서비스</vt:lpstr>
      <vt:lpstr>5.원문서비스</vt:lpstr>
      <vt:lpstr>5.원문서비스</vt:lpstr>
      <vt:lpstr>6.검색연구소</vt:lpstr>
      <vt:lpstr>7.구매하기(개인회원)</vt:lpstr>
      <vt:lpstr>뉴논문 이용자매뉴얼</vt:lpstr>
      <vt:lpstr>슬라이드 19</vt:lpstr>
      <vt:lpstr>슬라이드 20</vt:lpstr>
      <vt:lpstr>슬라이드 21</vt:lpstr>
      <vt:lpstr>슬라이드 22</vt:lpstr>
      <vt:lpstr>슬라이드 23</vt:lpstr>
      <vt:lpstr>슬라이드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문서의 제목 나눔고딕B, 54pt</dc:title>
  <dc:creator>학지사;뉴논문</dc:creator>
  <cp:lastModifiedBy>user1</cp:lastModifiedBy>
  <cp:revision>924</cp:revision>
  <cp:lastPrinted>2011-08-28T13:13:29Z</cp:lastPrinted>
  <dcterms:created xsi:type="dcterms:W3CDTF">2011-08-24T01:05:33Z</dcterms:created>
  <dcterms:modified xsi:type="dcterms:W3CDTF">2014-03-28T02:49:39Z</dcterms:modified>
</cp:coreProperties>
</file>