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7" r:id="rId2"/>
    <p:sldId id="295" r:id="rId3"/>
    <p:sldId id="296" r:id="rId4"/>
    <p:sldId id="288" r:id="rId5"/>
    <p:sldId id="292" r:id="rId6"/>
    <p:sldId id="289" r:id="rId7"/>
    <p:sldId id="300" r:id="rId8"/>
    <p:sldId id="299" r:id="rId9"/>
    <p:sldId id="269" r:id="rId10"/>
    <p:sldId id="293" r:id="rId11"/>
    <p:sldId id="272" r:id="rId12"/>
    <p:sldId id="291" r:id="rId13"/>
    <p:sldId id="273" r:id="rId14"/>
    <p:sldId id="274" r:id="rId15"/>
    <p:sldId id="275" r:id="rId16"/>
    <p:sldId id="276" r:id="rId17"/>
    <p:sldId id="278" r:id="rId18"/>
    <p:sldId id="294" r:id="rId19"/>
    <p:sldId id="281" r:id="rId20"/>
    <p:sldId id="282" r:id="rId21"/>
    <p:sldId id="298" r:id="rId22"/>
    <p:sldId id="283" r:id="rId23"/>
    <p:sldId id="285" r:id="rId24"/>
    <p:sldId id="284" r:id="rId25"/>
    <p:sldId id="286" r:id="rId26"/>
    <p:sldId id="297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2" d="100"/>
          <a:sy n="92" d="100"/>
        </p:scale>
        <p:origin x="-354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9CE3A1-75FD-435A-A42B-6641DBCE2ECD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06FC85-C62E-46AE-B8FB-ADF7EDE0F9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321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1407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490066"/>
          </a:xfrm>
        </p:spPr>
        <p:txBody>
          <a:bodyPr/>
          <a:lstStyle>
            <a:lvl1pPr>
              <a:defRPr b="1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475359" y="764704"/>
            <a:ext cx="82089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내용 개체 틀 2"/>
          <p:cNvSpPr>
            <a:spLocks noGrp="1"/>
          </p:cNvSpPr>
          <p:nvPr>
            <p:ph sz="half" idx="1"/>
          </p:nvPr>
        </p:nvSpPr>
        <p:spPr>
          <a:xfrm>
            <a:off x="457199" y="908720"/>
            <a:ext cx="8227071" cy="5217443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9" name="그룹 8"/>
          <p:cNvGrpSpPr/>
          <p:nvPr userDrawn="1"/>
        </p:nvGrpSpPr>
        <p:grpSpPr>
          <a:xfrm>
            <a:off x="179512" y="252833"/>
            <a:ext cx="596900" cy="519112"/>
            <a:chOff x="107504" y="101576"/>
            <a:chExt cx="596900" cy="519112"/>
          </a:xfrm>
        </p:grpSpPr>
        <p:sp>
          <p:nvSpPr>
            <p:cNvPr id="11" name="Rectangle 15"/>
            <p:cNvSpPr>
              <a:spLocks noChangeArrowheads="1"/>
            </p:cNvSpPr>
            <p:nvPr userDrawn="1"/>
          </p:nvSpPr>
          <p:spPr bwMode="auto">
            <a:xfrm>
              <a:off x="212640" y="177318"/>
              <a:ext cx="491764" cy="443370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algn="ctr">
                  <a:solidFill>
                    <a:srgbClr val="C1004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3" name="Rectangle 16"/>
            <p:cNvSpPr>
              <a:spLocks noChangeArrowheads="1"/>
            </p:cNvSpPr>
            <p:nvPr userDrawn="1"/>
          </p:nvSpPr>
          <p:spPr bwMode="auto">
            <a:xfrm rot="20757453">
              <a:off x="107504" y="101576"/>
              <a:ext cx="468024" cy="45075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>
              <a:outerShdw dist="56796" dir="1593903" algn="ctr" rotWithShape="0">
                <a:schemeClr val="bg2">
                  <a:alpha val="50000"/>
                </a:schemeClr>
              </a:outerShdw>
            </a:effectLst>
            <a:extLst/>
          </p:spPr>
          <p:txBody>
            <a:bodyPr wrap="none" anchor="ctr"/>
            <a:lstStyle/>
            <a:p>
              <a:pPr algn="ctr">
                <a:lnSpc>
                  <a:spcPct val="150000"/>
                </a:lnSpc>
              </a:pPr>
              <a:endParaRPr lang="en-US" altLang="ko-KR" sz="2000" b="1">
                <a:solidFill>
                  <a:schemeClr val="bg1"/>
                </a:solidFill>
                <a:latin typeface="Arial" charset="0"/>
              </a:endParaRPr>
            </a:p>
            <a:p>
              <a:pPr algn="ctr">
                <a:lnSpc>
                  <a:spcPct val="150000"/>
                </a:lnSpc>
              </a:pPr>
              <a:endParaRPr lang="en-US" altLang="ko-KR" sz="2000" b="1">
                <a:solidFill>
                  <a:schemeClr val="bg1"/>
                </a:solidFill>
                <a:latin typeface="Arial" charset="0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248" y="6422076"/>
            <a:ext cx="1157326" cy="28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29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5272" y="2010645"/>
            <a:ext cx="4690864" cy="490066"/>
          </a:xfrm>
        </p:spPr>
        <p:txBody>
          <a:bodyPr>
            <a:noAutofit/>
          </a:bodyPr>
          <a:lstStyle>
            <a:lvl1pPr>
              <a:defRPr sz="3000" b="1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753047" y="2500711"/>
            <a:ext cx="5043089" cy="724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그룹 8"/>
          <p:cNvGrpSpPr/>
          <p:nvPr userDrawn="1"/>
        </p:nvGrpSpPr>
        <p:grpSpPr>
          <a:xfrm>
            <a:off x="457200" y="1988840"/>
            <a:ext cx="596900" cy="519112"/>
            <a:chOff x="107504" y="101576"/>
            <a:chExt cx="596900" cy="519112"/>
          </a:xfrm>
        </p:grpSpPr>
        <p:sp>
          <p:nvSpPr>
            <p:cNvPr id="11" name="Rectangle 15"/>
            <p:cNvSpPr>
              <a:spLocks noChangeArrowheads="1"/>
            </p:cNvSpPr>
            <p:nvPr userDrawn="1"/>
          </p:nvSpPr>
          <p:spPr bwMode="auto">
            <a:xfrm>
              <a:off x="212640" y="177318"/>
              <a:ext cx="491764" cy="443370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algn="ctr">
                  <a:solidFill>
                    <a:srgbClr val="C1004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3" name="Rectangle 16"/>
            <p:cNvSpPr>
              <a:spLocks noChangeArrowheads="1"/>
            </p:cNvSpPr>
            <p:nvPr userDrawn="1"/>
          </p:nvSpPr>
          <p:spPr bwMode="auto">
            <a:xfrm rot="20757453">
              <a:off x="107504" y="101576"/>
              <a:ext cx="468024" cy="45075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>
              <a:outerShdw dist="56796" dir="1593903" algn="ctr" rotWithShape="0">
                <a:schemeClr val="bg2">
                  <a:alpha val="50000"/>
                </a:schemeClr>
              </a:outerShdw>
            </a:effectLst>
            <a:extLst/>
          </p:spPr>
          <p:txBody>
            <a:bodyPr wrap="none" anchor="ctr"/>
            <a:lstStyle/>
            <a:p>
              <a:pPr algn="ctr">
                <a:lnSpc>
                  <a:spcPct val="150000"/>
                </a:lnSpc>
              </a:pPr>
              <a:endParaRPr lang="en-US" altLang="ko-KR" sz="2000" b="1">
                <a:solidFill>
                  <a:schemeClr val="bg1"/>
                </a:solidFill>
                <a:latin typeface="Arial" charset="0"/>
              </a:endParaRPr>
            </a:p>
            <a:p>
              <a:pPr algn="ctr">
                <a:lnSpc>
                  <a:spcPct val="150000"/>
                </a:lnSpc>
              </a:pPr>
              <a:endParaRPr lang="en-US" altLang="ko-KR" sz="2000" b="1">
                <a:solidFill>
                  <a:schemeClr val="bg1"/>
                </a:solidFill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6626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65772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77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6750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1777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6353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2766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5AC79-7E20-46C1-8BFA-369270976CC7}" type="datetimeFigureOut">
              <a:rPr lang="ko-KR" altLang="en-US" smtClean="0"/>
              <a:t>2014-11-17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96B2D-3234-49A5-8E29-2803311107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2674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9" r:id="rId9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1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08349" y="1841267"/>
            <a:ext cx="40168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u="sng" dirty="0" smtClean="0"/>
              <a:t>Korea’s No.1 Smart Academic Knowledge Platform</a:t>
            </a:r>
            <a:endParaRPr lang="ko-KR" altLang="en-US" sz="1200" b="1" u="sng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052736"/>
            <a:ext cx="3168352" cy="788531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-1" y="2276872"/>
            <a:ext cx="6622529" cy="41491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6697934" y="2276872"/>
            <a:ext cx="2446065" cy="41491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059605"/>
            <a:ext cx="2122537" cy="1592408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943" y="5060109"/>
            <a:ext cx="2122537" cy="1591903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943" y="3429000"/>
            <a:ext cx="2117592" cy="1579967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9"/>
          <a:stretch/>
        </p:blipFill>
        <p:spPr>
          <a:xfrm>
            <a:off x="4574498" y="3428999"/>
            <a:ext cx="2120039" cy="1579967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70"/>
          <a:stretch/>
        </p:blipFill>
        <p:spPr>
          <a:xfrm>
            <a:off x="2388091" y="5060110"/>
            <a:ext cx="2120039" cy="1591903"/>
          </a:xfrm>
          <a:prstGeom prst="rect">
            <a:avLst/>
          </a:prstGeom>
        </p:spPr>
      </p:pic>
      <p:pic>
        <p:nvPicPr>
          <p:cNvPr id="11" name="그림 10" descr="nurimedia_영문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1" y="6357798"/>
            <a:ext cx="1811515" cy="29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58870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DBpia</a:t>
            </a:r>
            <a:r>
              <a:rPr lang="ko-KR" altLang="en-US" dirty="0" smtClean="0"/>
              <a:t>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4" name="내용 개체 틀 4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b="1" dirty="0" smtClean="0">
                <a:latin typeface="+mj-ea"/>
              </a:rPr>
              <a:t>제공</a:t>
            </a:r>
            <a:r>
              <a:rPr lang="en-US" altLang="ko-KR" b="1" dirty="0" smtClean="0">
                <a:latin typeface="+mj-ea"/>
              </a:rPr>
              <a:t> </a:t>
            </a:r>
            <a:r>
              <a:rPr lang="ko-KR" altLang="en-US" b="1" dirty="0" smtClean="0">
                <a:latin typeface="+mj-ea"/>
              </a:rPr>
              <a:t>논문 수 기준 </a:t>
            </a:r>
            <a:r>
              <a:rPr lang="ko-KR" altLang="en-US" b="1" u="sng" dirty="0" smtClean="0">
                <a:solidFill>
                  <a:srgbClr val="C00000"/>
                </a:solidFill>
                <a:latin typeface="+mj-ea"/>
              </a:rPr>
              <a:t>국내 </a:t>
            </a:r>
            <a:r>
              <a:rPr lang="en-US" altLang="ko-KR" b="1" u="sng" dirty="0" smtClean="0">
                <a:solidFill>
                  <a:srgbClr val="C00000"/>
                </a:solidFill>
                <a:latin typeface="+mj-ea"/>
              </a:rPr>
              <a:t>1</a:t>
            </a:r>
            <a:r>
              <a:rPr lang="ko-KR" altLang="en-US" b="1" u="sng" dirty="0">
                <a:solidFill>
                  <a:srgbClr val="C00000"/>
                </a:solidFill>
                <a:latin typeface="+mj-ea"/>
              </a:rPr>
              <a:t>위</a:t>
            </a:r>
            <a:r>
              <a:rPr lang="ko-KR" altLang="en-US" b="1" dirty="0">
                <a:solidFill>
                  <a:schemeClr val="accent2"/>
                </a:solidFill>
                <a:latin typeface="+mj-ea"/>
              </a:rPr>
              <a:t> </a:t>
            </a:r>
            <a:r>
              <a:rPr lang="ko-KR" altLang="en-US" b="1" dirty="0">
                <a:latin typeface="+mj-ea"/>
              </a:rPr>
              <a:t>지식 플랫폼</a:t>
            </a:r>
            <a:r>
              <a:rPr lang="en-US" altLang="ko-KR" b="1" dirty="0">
                <a:latin typeface="+mj-ea"/>
              </a:rPr>
              <a:t>, </a:t>
            </a:r>
            <a:r>
              <a:rPr lang="en-US" altLang="ko-KR" b="1" dirty="0" err="1" smtClean="0">
                <a:solidFill>
                  <a:srgbClr val="C00000"/>
                </a:solidFill>
                <a:latin typeface="+mj-ea"/>
              </a:rPr>
              <a:t>DBpia</a:t>
            </a:r>
            <a:r>
              <a:rPr lang="en-US" altLang="ko-KR" b="1" dirty="0" smtClean="0">
                <a:latin typeface="+mj-ea"/>
              </a:rPr>
              <a:t>! </a:t>
            </a:r>
            <a:endParaRPr lang="en-US" altLang="ko-KR" sz="1200" b="1" dirty="0">
              <a:solidFill>
                <a:schemeClr val="bg1">
                  <a:lumMod val="50000"/>
                </a:schemeClr>
              </a:solidFill>
              <a:latin typeface="+mj-ea"/>
            </a:endParaRPr>
          </a:p>
          <a:p>
            <a:pPr marL="0" indent="0">
              <a:buNone/>
            </a:pPr>
            <a:endParaRPr lang="en-US" altLang="ko-KR" sz="1200" dirty="0">
              <a:latin typeface="+mj-ea"/>
            </a:endParaRPr>
          </a:p>
          <a:p>
            <a:pPr marL="0" indent="0">
              <a:buNone/>
            </a:pPr>
            <a:r>
              <a:rPr lang="en-US" altLang="ko-KR" sz="1400" dirty="0" err="1" smtClean="0">
                <a:latin typeface="+mj-ea"/>
              </a:rPr>
              <a:t>DBpia</a:t>
            </a:r>
            <a:r>
              <a:rPr lang="ko-KR" altLang="en-US" sz="1400" dirty="0">
                <a:latin typeface="+mj-ea"/>
              </a:rPr>
              <a:t>는 국내 학술저널</a:t>
            </a:r>
            <a:r>
              <a:rPr lang="en-US" altLang="ko-KR" sz="1400" dirty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전문잡지</a:t>
            </a:r>
            <a:r>
              <a:rPr lang="en-US" altLang="ko-KR" sz="1400" dirty="0">
                <a:latin typeface="+mj-ea"/>
              </a:rPr>
              <a:t>, </a:t>
            </a:r>
            <a:r>
              <a:rPr lang="ko-KR" altLang="en-US" sz="1400" dirty="0" err="1">
                <a:latin typeface="+mj-ea"/>
              </a:rPr>
              <a:t>전자책</a:t>
            </a:r>
            <a:r>
              <a:rPr lang="en-US" altLang="ko-KR" sz="1400" dirty="0">
                <a:latin typeface="+mj-ea"/>
              </a:rPr>
              <a:t>, </a:t>
            </a:r>
            <a:r>
              <a:rPr lang="ko-KR" altLang="en-US" sz="1400" dirty="0">
                <a:latin typeface="+mj-ea"/>
              </a:rPr>
              <a:t>웹</a:t>
            </a:r>
            <a:r>
              <a:rPr lang="en-US" altLang="ko-KR" sz="1400" dirty="0">
                <a:latin typeface="+mj-ea"/>
              </a:rPr>
              <a:t>DB, </a:t>
            </a:r>
            <a:r>
              <a:rPr lang="ko-KR" altLang="en-US" sz="1400" dirty="0">
                <a:latin typeface="+mj-ea"/>
              </a:rPr>
              <a:t>동영상강좌 등을 제공하는 온라인 서비스로</a:t>
            </a:r>
            <a:r>
              <a:rPr lang="en-US" altLang="ko-KR" sz="1400" dirty="0">
                <a:latin typeface="+mj-ea"/>
              </a:rPr>
              <a:t>,</a:t>
            </a:r>
          </a:p>
          <a:p>
            <a:pPr marL="0" indent="0">
              <a:buNone/>
            </a:pPr>
            <a:r>
              <a:rPr lang="ko-KR" altLang="en-US" sz="1400" dirty="0" smtClean="0">
                <a:latin typeface="+mj-ea"/>
              </a:rPr>
              <a:t>초록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목차 등 논문의 서지정보 열람은 물론</a:t>
            </a:r>
            <a:r>
              <a:rPr lang="en-US" altLang="ko-KR" sz="1400" dirty="0" smtClean="0">
                <a:latin typeface="+mj-ea"/>
              </a:rPr>
              <a:t>, full-text </a:t>
            </a:r>
            <a:r>
              <a:rPr lang="ko-KR" altLang="en-US" sz="1400" dirty="0" smtClean="0">
                <a:latin typeface="+mj-ea"/>
              </a:rPr>
              <a:t>다운로드가 가능합니다</a:t>
            </a:r>
            <a:r>
              <a:rPr lang="en-US" altLang="ko-KR" sz="1400" dirty="0" smtClean="0">
                <a:latin typeface="+mj-ea"/>
              </a:rPr>
              <a:t>.</a:t>
            </a:r>
            <a:endParaRPr lang="en-US" altLang="ko-KR" sz="1400" dirty="0">
              <a:latin typeface="+mj-ea"/>
            </a:endParaRPr>
          </a:p>
          <a:p>
            <a:pPr marL="0" indent="0">
              <a:buNone/>
            </a:pPr>
            <a:endParaRPr lang="en-US" altLang="ko-KR" sz="1400" dirty="0" smtClean="0">
              <a:latin typeface="+mj-ea"/>
            </a:endParaRPr>
          </a:p>
          <a:p>
            <a:pPr marL="0" indent="0">
              <a:buNone/>
            </a:pPr>
            <a:r>
              <a:rPr lang="en-US" altLang="ko-KR" sz="1400" dirty="0" err="1" smtClean="0">
                <a:latin typeface="+mj-ea"/>
              </a:rPr>
              <a:t>DBpia</a:t>
            </a:r>
            <a:r>
              <a:rPr lang="ko-KR" altLang="en-US" sz="1400" dirty="0">
                <a:latin typeface="+mj-ea"/>
              </a:rPr>
              <a:t>가 </a:t>
            </a:r>
            <a:r>
              <a:rPr lang="ko-KR" altLang="en-US" sz="1400" dirty="0" smtClean="0">
                <a:latin typeface="+mj-ea"/>
              </a:rPr>
              <a:t>서비스하는 간행물 수는 </a:t>
            </a:r>
            <a:r>
              <a:rPr lang="en-US" altLang="ko-KR" sz="1400" dirty="0" smtClean="0">
                <a:solidFill>
                  <a:srgbClr val="C00000"/>
                </a:solidFill>
                <a:latin typeface="+mj-ea"/>
              </a:rPr>
              <a:t>SCI</a:t>
            </a:r>
            <a:r>
              <a:rPr lang="ko-KR" altLang="en-US" sz="1400" dirty="0">
                <a:solidFill>
                  <a:srgbClr val="C00000"/>
                </a:solidFill>
                <a:latin typeface="+mj-ea"/>
              </a:rPr>
              <a:t>급 저널을 포함</a:t>
            </a:r>
            <a:r>
              <a:rPr lang="ko-KR" altLang="en-US" sz="1400" dirty="0">
                <a:latin typeface="+mj-ea"/>
              </a:rPr>
              <a:t>하여 약 </a:t>
            </a:r>
            <a:r>
              <a:rPr lang="en-US" altLang="ko-KR" sz="1400" dirty="0" smtClean="0">
                <a:latin typeface="+mj-ea"/>
              </a:rPr>
              <a:t>2,000</a:t>
            </a:r>
            <a:r>
              <a:rPr lang="ko-KR" altLang="en-US" sz="1400" dirty="0" smtClean="0">
                <a:latin typeface="+mj-ea"/>
              </a:rPr>
              <a:t>종 이며</a:t>
            </a:r>
            <a:r>
              <a:rPr lang="en-US" altLang="ko-KR" sz="1400" dirty="0">
                <a:latin typeface="+mj-ea"/>
              </a:rPr>
              <a:t>,</a:t>
            </a:r>
          </a:p>
          <a:p>
            <a:pPr marL="0" indent="0">
              <a:buNone/>
            </a:pPr>
            <a:r>
              <a:rPr lang="ko-KR" altLang="en-US" sz="1400" dirty="0" smtClean="0">
                <a:latin typeface="+mj-ea"/>
              </a:rPr>
              <a:t>매월 </a:t>
            </a:r>
            <a:r>
              <a:rPr lang="en-US" altLang="ko-KR" sz="1400" dirty="0">
                <a:latin typeface="+mj-ea"/>
              </a:rPr>
              <a:t>1</a:t>
            </a:r>
            <a:r>
              <a:rPr lang="ko-KR" altLang="en-US" sz="1400" dirty="0">
                <a:latin typeface="+mj-ea"/>
              </a:rPr>
              <a:t>만여 편의 새로운 논문이 </a:t>
            </a:r>
            <a:r>
              <a:rPr lang="ko-KR" altLang="en-US" sz="1400" dirty="0" smtClean="0">
                <a:latin typeface="+mj-ea"/>
              </a:rPr>
              <a:t>업데이트 </a:t>
            </a:r>
            <a:r>
              <a:rPr lang="ko-KR" altLang="en-US" sz="1400" dirty="0">
                <a:latin typeface="+mj-ea"/>
              </a:rPr>
              <a:t>되고 있습니다</a:t>
            </a:r>
            <a:r>
              <a:rPr lang="en-US" altLang="ko-KR" sz="1400" dirty="0" smtClean="0">
                <a:latin typeface="+mj-ea"/>
              </a:rPr>
              <a:t>.</a:t>
            </a:r>
          </a:p>
          <a:p>
            <a:pPr marL="0" indent="0">
              <a:buNone/>
            </a:pPr>
            <a:endParaRPr lang="en-US" altLang="ko-KR" sz="1400" dirty="0">
              <a:latin typeface="+mj-ea"/>
            </a:endParaRPr>
          </a:p>
          <a:p>
            <a:pPr marL="0" indent="0">
              <a:buNone/>
            </a:pPr>
            <a:r>
              <a:rPr lang="ko-KR" altLang="en-US" sz="1400" dirty="0">
                <a:latin typeface="+mj-ea"/>
              </a:rPr>
              <a:t>학술논문부터 참고자료까지</a:t>
            </a:r>
            <a:r>
              <a:rPr lang="en-US" altLang="ko-KR" sz="1400" dirty="0">
                <a:latin typeface="+mj-ea"/>
              </a:rPr>
              <a:t>,</a:t>
            </a:r>
          </a:p>
          <a:p>
            <a:pPr marL="0" indent="0">
              <a:buNone/>
            </a:pPr>
            <a:r>
              <a:rPr lang="ko-KR" altLang="en-US" sz="1400" dirty="0" smtClean="0">
                <a:latin typeface="+mj-ea"/>
              </a:rPr>
              <a:t>여러분의 </a:t>
            </a:r>
            <a:r>
              <a:rPr lang="ko-KR" altLang="en-US" sz="1400" dirty="0">
                <a:latin typeface="+mj-ea"/>
              </a:rPr>
              <a:t>든든한 동반자 </a:t>
            </a:r>
            <a:r>
              <a:rPr lang="en-US" altLang="ko-KR" sz="1400" b="1" dirty="0" err="1">
                <a:solidFill>
                  <a:srgbClr val="C00000"/>
                </a:solidFill>
                <a:latin typeface="+mj-ea"/>
              </a:rPr>
              <a:t>DBpia</a:t>
            </a:r>
            <a:r>
              <a:rPr lang="ko-KR" altLang="en-US" sz="1400" dirty="0">
                <a:latin typeface="+mj-ea"/>
              </a:rPr>
              <a:t>와 함께 여러분의 연구활동을 시작하세요</a:t>
            </a:r>
            <a:r>
              <a:rPr lang="en-US" altLang="ko-KR" sz="1400" dirty="0" smtClean="0">
                <a:latin typeface="+mj-ea"/>
              </a:rPr>
              <a:t>.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057" y="3724741"/>
            <a:ext cx="4320480" cy="237626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35"/>
          <a:stretch/>
        </p:blipFill>
        <p:spPr>
          <a:xfrm>
            <a:off x="221077" y="3724741"/>
            <a:ext cx="4302972" cy="238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3158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Partners (1) – </a:t>
            </a:r>
            <a:r>
              <a:rPr lang="ko-KR" altLang="en-US" dirty="0" smtClean="0"/>
              <a:t>대학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연구소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428"/>
          <a:stretch/>
        </p:blipFill>
        <p:spPr>
          <a:xfrm>
            <a:off x="323528" y="1849565"/>
            <a:ext cx="4176464" cy="330762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90"/>
          <a:stretch/>
        </p:blipFill>
        <p:spPr>
          <a:xfrm>
            <a:off x="4572000" y="3013853"/>
            <a:ext cx="4176464" cy="322345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61187"/>
            <a:ext cx="3096344" cy="667613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796136" y="961186"/>
            <a:ext cx="2952328" cy="1963758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>
                <a:solidFill>
                  <a:schemeClr val="tx1"/>
                </a:solidFill>
              </a:rPr>
              <a:t>세계 </a:t>
            </a:r>
            <a:r>
              <a:rPr lang="en-US" altLang="ko-KR" sz="1100" b="1" dirty="0">
                <a:solidFill>
                  <a:schemeClr val="tx1"/>
                </a:solidFill>
              </a:rPr>
              <a:t>/ </a:t>
            </a:r>
            <a:r>
              <a:rPr lang="ko-KR" altLang="en-US" sz="1100" b="1" dirty="0">
                <a:solidFill>
                  <a:schemeClr val="tx1"/>
                </a:solidFill>
              </a:rPr>
              <a:t>아시아 대학 </a:t>
            </a:r>
            <a:r>
              <a:rPr lang="en-US" altLang="ko-KR" sz="1100" b="1" dirty="0">
                <a:solidFill>
                  <a:schemeClr val="tx1"/>
                </a:solidFill>
              </a:rPr>
              <a:t>20</a:t>
            </a:r>
            <a:r>
              <a:rPr lang="ko-KR" altLang="en-US" sz="1100" b="1" dirty="0">
                <a:solidFill>
                  <a:schemeClr val="tx1"/>
                </a:solidFill>
              </a:rPr>
              <a:t>위권 대학 중</a:t>
            </a:r>
            <a:r>
              <a:rPr lang="en-US" altLang="ko-KR" sz="1100" b="1" dirty="0">
                <a:solidFill>
                  <a:schemeClr val="tx1"/>
                </a:solidFill>
              </a:rPr>
              <a:t>, </a:t>
            </a:r>
          </a:p>
          <a:p>
            <a:r>
              <a:rPr lang="en-US" altLang="ko-KR" sz="1100" b="1" dirty="0">
                <a:solidFill>
                  <a:schemeClr val="tx1"/>
                </a:solidFill>
              </a:rPr>
              <a:t>50%</a:t>
            </a:r>
            <a:r>
              <a:rPr lang="ko-KR" altLang="en-US" sz="1100" b="1" dirty="0">
                <a:solidFill>
                  <a:schemeClr val="tx1"/>
                </a:solidFill>
              </a:rPr>
              <a:t>가 </a:t>
            </a:r>
            <a:r>
              <a:rPr lang="en-US" altLang="ko-KR" sz="1100" b="1" dirty="0" err="1">
                <a:solidFill>
                  <a:schemeClr val="tx1"/>
                </a:solidFill>
              </a:rPr>
              <a:t>DBpia</a:t>
            </a:r>
            <a:r>
              <a:rPr lang="en-US" altLang="ko-KR" sz="1100" b="1" dirty="0">
                <a:solidFill>
                  <a:schemeClr val="tx1"/>
                </a:solidFill>
              </a:rPr>
              <a:t> </a:t>
            </a:r>
            <a:r>
              <a:rPr lang="ko-KR" altLang="en-US" sz="1100" b="1" dirty="0">
                <a:solidFill>
                  <a:schemeClr val="tx1"/>
                </a:solidFill>
              </a:rPr>
              <a:t>구독</a:t>
            </a:r>
          </a:p>
          <a:p>
            <a:endParaRPr lang="ko-KR" altLang="en-US" sz="1100" b="1" dirty="0">
              <a:solidFill>
                <a:schemeClr val="tx1"/>
              </a:solidFill>
            </a:endParaRPr>
          </a:p>
          <a:p>
            <a:r>
              <a:rPr lang="ko-KR" altLang="en-US" sz="1100" b="1" dirty="0">
                <a:solidFill>
                  <a:schemeClr val="tx1"/>
                </a:solidFill>
              </a:rPr>
              <a:t>국내 </a:t>
            </a:r>
            <a:r>
              <a:rPr lang="en-US" altLang="ko-KR" sz="1100" b="1" dirty="0">
                <a:solidFill>
                  <a:schemeClr val="tx1"/>
                </a:solidFill>
              </a:rPr>
              <a:t>4</a:t>
            </a:r>
            <a:r>
              <a:rPr lang="ko-KR" altLang="en-US" sz="1100" b="1" dirty="0">
                <a:solidFill>
                  <a:schemeClr val="tx1"/>
                </a:solidFill>
              </a:rPr>
              <a:t>년제 대학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대부분이 </a:t>
            </a:r>
            <a:r>
              <a:rPr lang="en-US" altLang="ko-KR" sz="1100" b="1" dirty="0" err="1">
                <a:solidFill>
                  <a:schemeClr val="tx1"/>
                </a:solidFill>
              </a:rPr>
              <a:t>DBpia</a:t>
            </a:r>
            <a:r>
              <a:rPr lang="en-US" altLang="ko-KR" sz="1100" b="1" dirty="0">
                <a:solidFill>
                  <a:schemeClr val="tx1"/>
                </a:solidFill>
              </a:rPr>
              <a:t> </a:t>
            </a:r>
            <a:r>
              <a:rPr lang="ko-KR" altLang="en-US" sz="1100" b="1" dirty="0">
                <a:solidFill>
                  <a:schemeClr val="tx1"/>
                </a:solidFill>
              </a:rPr>
              <a:t>구독</a:t>
            </a:r>
          </a:p>
          <a:p>
            <a:endParaRPr lang="ko-KR" altLang="en-US" sz="1100" b="1" dirty="0">
              <a:solidFill>
                <a:schemeClr val="tx1"/>
              </a:solidFill>
            </a:endParaRPr>
          </a:p>
          <a:p>
            <a:r>
              <a:rPr lang="en-US" altLang="ko-KR" sz="1100" b="1" dirty="0">
                <a:solidFill>
                  <a:schemeClr val="tx1"/>
                </a:solidFill>
              </a:rPr>
              <a:t>2014</a:t>
            </a:r>
            <a:r>
              <a:rPr lang="ko-KR" altLang="en-US" sz="1100" b="1" dirty="0">
                <a:solidFill>
                  <a:schemeClr val="tx1"/>
                </a:solidFill>
              </a:rPr>
              <a:t>년 </a:t>
            </a:r>
            <a:r>
              <a:rPr lang="en-US" altLang="ko-KR" sz="1100" b="1" dirty="0">
                <a:solidFill>
                  <a:schemeClr val="tx1"/>
                </a:solidFill>
              </a:rPr>
              <a:t>9</a:t>
            </a:r>
            <a:r>
              <a:rPr lang="ko-KR" altLang="en-US" sz="1100" b="1" dirty="0">
                <a:solidFill>
                  <a:schemeClr val="tx1"/>
                </a:solidFill>
              </a:rPr>
              <a:t>월 현재 이용기관 수</a:t>
            </a:r>
          </a:p>
          <a:p>
            <a:r>
              <a:rPr lang="ko-KR" altLang="en-US" sz="1100" b="1" dirty="0">
                <a:solidFill>
                  <a:schemeClr val="tx1"/>
                </a:solidFill>
              </a:rPr>
              <a:t> </a:t>
            </a:r>
            <a:r>
              <a:rPr lang="en-US" altLang="ko-KR" sz="1100" b="1" dirty="0">
                <a:solidFill>
                  <a:schemeClr val="tx1"/>
                </a:solidFill>
              </a:rPr>
              <a:t>- </a:t>
            </a:r>
            <a:r>
              <a:rPr lang="ko-KR" altLang="en-US" sz="1100" b="1" dirty="0">
                <a:solidFill>
                  <a:schemeClr val="tx1"/>
                </a:solidFill>
              </a:rPr>
              <a:t>대학 약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260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개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r>
              <a:rPr lang="en-US" altLang="ko-KR" sz="1100" b="1" dirty="0">
                <a:solidFill>
                  <a:schemeClr val="tx1"/>
                </a:solidFill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해외대학 약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70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개</a:t>
            </a:r>
            <a:endParaRPr lang="ko-KR" altLang="en-US" sz="1100" b="1" dirty="0">
              <a:solidFill>
                <a:schemeClr val="tx1"/>
              </a:solidFill>
            </a:endParaRPr>
          </a:p>
          <a:p>
            <a:r>
              <a:rPr lang="ko-KR" altLang="en-US" sz="1100" b="1" dirty="0">
                <a:solidFill>
                  <a:schemeClr val="tx1"/>
                </a:solidFill>
              </a:rPr>
              <a:t> </a:t>
            </a:r>
            <a:r>
              <a:rPr lang="en-US" altLang="ko-KR" sz="1100" b="1" dirty="0">
                <a:solidFill>
                  <a:schemeClr val="tx1"/>
                </a:solidFill>
              </a:rPr>
              <a:t>- </a:t>
            </a:r>
            <a:r>
              <a:rPr lang="ko-KR" altLang="en-US" sz="1100" b="1" dirty="0">
                <a:solidFill>
                  <a:schemeClr val="tx1"/>
                </a:solidFill>
              </a:rPr>
              <a:t>공공도서관 약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33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개</a:t>
            </a:r>
            <a:endParaRPr lang="ko-KR" altLang="en-US" sz="1100" b="1" dirty="0">
              <a:solidFill>
                <a:schemeClr val="tx1"/>
              </a:solidFill>
            </a:endParaRPr>
          </a:p>
          <a:p>
            <a:r>
              <a:rPr lang="ko-KR" altLang="en-US" sz="1100" b="1" dirty="0">
                <a:solidFill>
                  <a:schemeClr val="tx1"/>
                </a:solidFill>
              </a:rPr>
              <a:t> </a:t>
            </a:r>
            <a:r>
              <a:rPr lang="en-US" altLang="ko-KR" sz="1100" b="1" dirty="0">
                <a:solidFill>
                  <a:schemeClr val="tx1"/>
                </a:solidFill>
              </a:rPr>
              <a:t>- </a:t>
            </a:r>
            <a:r>
              <a:rPr lang="ko-KR" altLang="en-US" sz="1100" b="1" dirty="0">
                <a:solidFill>
                  <a:schemeClr val="tx1"/>
                </a:solidFill>
              </a:rPr>
              <a:t>국책</a:t>
            </a:r>
            <a:r>
              <a:rPr lang="en-US" altLang="ko-KR" sz="1100" b="1" dirty="0">
                <a:solidFill>
                  <a:schemeClr val="tx1"/>
                </a:solidFill>
              </a:rPr>
              <a:t>/</a:t>
            </a:r>
            <a:r>
              <a:rPr lang="ko-KR" altLang="en-US" sz="1100" b="1" dirty="0">
                <a:solidFill>
                  <a:schemeClr val="tx1"/>
                </a:solidFill>
              </a:rPr>
              <a:t>공공기관 약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200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개</a:t>
            </a:r>
            <a:endParaRPr lang="ko-KR" altLang="en-US" sz="1100" b="1" dirty="0">
              <a:solidFill>
                <a:schemeClr val="tx1"/>
              </a:solidFill>
            </a:endParaRPr>
          </a:p>
          <a:p>
            <a:r>
              <a:rPr lang="ko-KR" altLang="en-US" sz="1100" b="1" dirty="0">
                <a:solidFill>
                  <a:schemeClr val="tx1"/>
                </a:solidFill>
              </a:rPr>
              <a:t> </a:t>
            </a:r>
            <a:r>
              <a:rPr lang="en-US" altLang="ko-KR" sz="1100" b="1" dirty="0">
                <a:solidFill>
                  <a:schemeClr val="tx1"/>
                </a:solidFill>
              </a:rPr>
              <a:t>- </a:t>
            </a:r>
            <a:r>
              <a:rPr lang="ko-KR" altLang="en-US" sz="1100" b="1" dirty="0">
                <a:solidFill>
                  <a:schemeClr val="tx1"/>
                </a:solidFill>
              </a:rPr>
              <a:t>기업체 약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60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6608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Partners </a:t>
            </a:r>
            <a:r>
              <a:rPr lang="en-US" altLang="ko-KR" dirty="0" smtClean="0"/>
              <a:t>(2) </a:t>
            </a:r>
            <a:r>
              <a:rPr lang="en-US" altLang="ko-KR" dirty="0"/>
              <a:t>– </a:t>
            </a:r>
            <a:r>
              <a:rPr lang="ko-KR" altLang="en-US" dirty="0" smtClean="0"/>
              <a:t>학회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출판</a:t>
            </a:r>
            <a:r>
              <a:rPr lang="ko-KR" altLang="en-US" dirty="0"/>
              <a:t>사</a:t>
            </a:r>
          </a:p>
        </p:txBody>
      </p:sp>
      <p:grpSp>
        <p:nvGrpSpPr>
          <p:cNvPr id="29" name="그룹 28"/>
          <p:cNvGrpSpPr/>
          <p:nvPr/>
        </p:nvGrpSpPr>
        <p:grpSpPr>
          <a:xfrm>
            <a:off x="368467" y="1512771"/>
            <a:ext cx="1292341" cy="2200110"/>
            <a:chOff x="368467" y="1512771"/>
            <a:chExt cx="1292341" cy="220011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468" y="1512771"/>
              <a:ext cx="1243648" cy="1800000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368467" y="3312771"/>
              <a:ext cx="129234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smtClean="0"/>
                <a:t>사회학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KCI</a:t>
              </a:r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, SSCI</a:t>
              </a:r>
              <a:endParaRPr lang="ko-KR" altLang="en-US" sz="1000" dirty="0"/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2080288" y="1512771"/>
            <a:ext cx="1564852" cy="2200110"/>
            <a:chOff x="2080288" y="1512771"/>
            <a:chExt cx="1564852" cy="2200110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1384" y="1512771"/>
              <a:ext cx="1320320" cy="180000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2080288" y="3312771"/>
              <a:ext cx="15648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smtClean="0"/>
                <a:t>기계</a:t>
              </a:r>
              <a:r>
                <a:rPr lang="ko-KR" altLang="en-US" sz="1000" dirty="0"/>
                <a:t>공</a:t>
              </a:r>
              <a:r>
                <a:rPr lang="ko-KR" altLang="en-US" sz="1000" dirty="0" smtClean="0"/>
                <a:t>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KCI </a:t>
              </a:r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, SCOPUS</a:t>
              </a:r>
              <a:endParaRPr lang="ko-KR" altLang="en-US" sz="1000" dirty="0"/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3860708" y="1512771"/>
            <a:ext cx="1354141" cy="2200110"/>
            <a:chOff x="3860708" y="1512771"/>
            <a:chExt cx="1354141" cy="2200110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0972" y="1512771"/>
              <a:ext cx="1343877" cy="1800000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3860708" y="3312771"/>
              <a:ext cx="102784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smtClean="0"/>
                <a:t>자연과학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KCI </a:t>
              </a:r>
              <a:r>
                <a:rPr lang="ko-KR" altLang="en-US" sz="1000" dirty="0" smtClean="0"/>
                <a:t>등재</a:t>
              </a:r>
              <a:endParaRPr lang="ko-KR" altLang="en-US" sz="1000" dirty="0"/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5684117" y="1512771"/>
            <a:ext cx="1343877" cy="2213856"/>
            <a:chOff x="5684117" y="1512771"/>
            <a:chExt cx="1343877" cy="2213856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4117" y="1512771"/>
              <a:ext cx="1343877" cy="1800000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5684117" y="3326517"/>
              <a:ext cx="10358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smtClean="0"/>
                <a:t>의약학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SCOPUS</a:t>
              </a:r>
              <a:endParaRPr lang="ko-KR" altLang="en-US" sz="1000" dirty="0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7497260" y="1512771"/>
            <a:ext cx="1224162" cy="2200110"/>
            <a:chOff x="7497260" y="1512771"/>
            <a:chExt cx="1224162" cy="2200110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7260" y="1512771"/>
              <a:ext cx="1224162" cy="1800000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7497260" y="3312771"/>
              <a:ext cx="89960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smtClean="0"/>
                <a:t>법학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</a:t>
              </a:r>
              <a:r>
                <a:rPr lang="ko-KR" altLang="en-US" sz="1000" dirty="0" err="1" smtClean="0"/>
                <a:t>미등</a:t>
              </a:r>
              <a:r>
                <a:rPr lang="ko-KR" altLang="en-US" sz="1000" dirty="0" err="1"/>
                <a:t>재</a:t>
              </a:r>
              <a:endParaRPr lang="ko-KR" altLang="en-US" sz="1000" dirty="0"/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323528" y="4105059"/>
            <a:ext cx="1288588" cy="2200110"/>
            <a:chOff x="323528" y="4105059"/>
            <a:chExt cx="1288588" cy="2200110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528" y="4105059"/>
              <a:ext cx="1288588" cy="1800000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323528" y="5905059"/>
              <a:ext cx="10358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smtClean="0"/>
                <a:t>정</a:t>
              </a:r>
              <a:r>
                <a:rPr lang="ko-KR" altLang="en-US" sz="1000" dirty="0"/>
                <a:t>치</a:t>
              </a:r>
              <a:r>
                <a:rPr lang="ko-KR" altLang="en-US" sz="1000" dirty="0" smtClean="0"/>
                <a:t>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KCI </a:t>
              </a:r>
              <a:r>
                <a:rPr lang="ko-KR" altLang="en-US" sz="1000" dirty="0" smtClean="0"/>
                <a:t>등재</a:t>
              </a:r>
              <a:endParaRPr lang="ko-KR" altLang="en-US" sz="1000" dirty="0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2120465" y="4105059"/>
            <a:ext cx="1266212" cy="2200110"/>
            <a:chOff x="2120465" y="4105059"/>
            <a:chExt cx="1266212" cy="2200110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0465" y="4105059"/>
              <a:ext cx="1266212" cy="1800000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2120465" y="5905059"/>
              <a:ext cx="10086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err="1" smtClean="0"/>
                <a:t>체육학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KCI </a:t>
              </a:r>
              <a:r>
                <a:rPr lang="ko-KR" altLang="en-US" sz="1000" dirty="0" smtClean="0"/>
                <a:t>등재</a:t>
              </a:r>
              <a:endParaRPr lang="ko-KR" altLang="en-US" sz="1000" dirty="0"/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3870972" y="4105059"/>
            <a:ext cx="1339326" cy="2204261"/>
            <a:chOff x="3870972" y="4105059"/>
            <a:chExt cx="1339326" cy="2204261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5026" y="4105059"/>
              <a:ext cx="1315272" cy="1800000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870972" y="5909210"/>
              <a:ext cx="10086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smtClean="0"/>
                <a:t>경영</a:t>
              </a:r>
              <a:r>
                <a:rPr lang="ko-KR" altLang="en-US" sz="1000" dirty="0"/>
                <a:t>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KCI </a:t>
              </a:r>
              <a:r>
                <a:rPr lang="ko-KR" altLang="en-US" sz="1000" dirty="0" smtClean="0"/>
                <a:t>등재</a:t>
              </a:r>
              <a:endParaRPr lang="ko-KR" altLang="en-US" sz="1000" dirty="0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5718647" y="4105059"/>
            <a:ext cx="1270263" cy="2156606"/>
            <a:chOff x="5718647" y="4105059"/>
            <a:chExt cx="1270263" cy="2156606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8647" y="4105059"/>
              <a:ext cx="1270263" cy="1800000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5718647" y="5861555"/>
              <a:ext cx="10086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err="1" smtClean="0"/>
                <a:t>언론학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KCI </a:t>
              </a:r>
              <a:r>
                <a:rPr lang="ko-KR" altLang="en-US" sz="1000" dirty="0" smtClean="0"/>
                <a:t>등재</a:t>
              </a:r>
              <a:endParaRPr lang="ko-KR" altLang="en-US" sz="1000" dirty="0"/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7497260" y="4105059"/>
            <a:ext cx="1265328" cy="2156606"/>
            <a:chOff x="7497260" y="4105059"/>
            <a:chExt cx="1265328" cy="2156606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7260" y="4105059"/>
              <a:ext cx="1265328" cy="1800000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7497260" y="5861555"/>
              <a:ext cx="11560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분야</a:t>
              </a:r>
              <a:r>
                <a:rPr lang="en-US" altLang="ko-KR" sz="1000" dirty="0" smtClean="0"/>
                <a:t>: </a:t>
              </a:r>
              <a:r>
                <a:rPr lang="ko-KR" altLang="en-US" sz="1000" dirty="0" err="1" smtClean="0"/>
                <a:t>문헌정</a:t>
              </a:r>
              <a:r>
                <a:rPr lang="ko-KR" altLang="en-US" sz="1000" dirty="0" err="1"/>
                <a:t>보</a:t>
              </a:r>
              <a:r>
                <a:rPr lang="ko-KR" altLang="en-US" sz="1000" dirty="0" err="1" smtClean="0"/>
                <a:t>학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등재</a:t>
              </a:r>
              <a:r>
                <a:rPr lang="en-US" altLang="ko-KR" sz="1000" dirty="0" smtClean="0"/>
                <a:t>: KCI </a:t>
              </a:r>
              <a:r>
                <a:rPr lang="ko-KR" altLang="en-US" sz="1000" dirty="0" smtClean="0"/>
                <a:t>등재</a:t>
              </a:r>
              <a:endParaRPr lang="ko-KR" altLang="en-US" sz="1000" dirty="0"/>
            </a:p>
          </p:txBody>
        </p:sp>
      </p:grpSp>
      <p:sp>
        <p:nvSpPr>
          <p:cNvPr id="28" name="내용 개체 틀 5"/>
          <p:cNvSpPr>
            <a:spLocks noGrp="1"/>
          </p:cNvSpPr>
          <p:nvPr>
            <p:ph sz="half" idx="1"/>
          </p:nvPr>
        </p:nvSpPr>
        <p:spPr>
          <a:xfrm>
            <a:off x="305369" y="980728"/>
            <a:ext cx="8227071" cy="360040"/>
          </a:xfrm>
        </p:spPr>
        <p:txBody>
          <a:bodyPr/>
          <a:lstStyle/>
          <a:p>
            <a:pPr marL="0" indent="0">
              <a:buNone/>
            </a:pPr>
            <a:r>
              <a:rPr lang="ko-KR" altLang="en-US" sz="1200" b="1" dirty="0" smtClean="0">
                <a:latin typeface="+mj-ea"/>
              </a:rPr>
              <a:t>전 주제 </a:t>
            </a:r>
            <a:r>
              <a:rPr lang="en-US" altLang="ko-KR" sz="1200" b="1" dirty="0" smtClean="0">
                <a:latin typeface="+mj-ea"/>
              </a:rPr>
              <a:t>2,000</a:t>
            </a:r>
            <a:r>
              <a:rPr lang="ko-KR" altLang="en-US" sz="1200" b="1" dirty="0" smtClean="0">
                <a:latin typeface="+mj-ea"/>
              </a:rPr>
              <a:t>종 간행물 제공 </a:t>
            </a:r>
            <a:r>
              <a:rPr lang="en-US" altLang="ko-KR" sz="1200" b="1" dirty="0" smtClean="0">
                <a:latin typeface="+mj-ea"/>
              </a:rPr>
              <a:t>(</a:t>
            </a:r>
            <a:r>
              <a:rPr lang="ko-KR" altLang="en-US" sz="1200" b="1" dirty="0" smtClean="0">
                <a:latin typeface="+mj-ea"/>
              </a:rPr>
              <a:t>학술대회지</a:t>
            </a:r>
            <a:r>
              <a:rPr lang="en-US" altLang="ko-KR" sz="1200" b="1" dirty="0" smtClean="0">
                <a:latin typeface="+mj-ea"/>
              </a:rPr>
              <a:t>, </a:t>
            </a:r>
            <a:r>
              <a:rPr lang="ko-KR" altLang="en-US" sz="1200" b="1" dirty="0" smtClean="0">
                <a:latin typeface="+mj-ea"/>
              </a:rPr>
              <a:t>상업 학술잡지 포함</a:t>
            </a:r>
            <a:r>
              <a:rPr lang="en-US" altLang="ko-KR" sz="1200" b="1" dirty="0" smtClean="0">
                <a:latin typeface="+mj-ea"/>
              </a:rPr>
              <a:t>)</a:t>
            </a:r>
            <a:endParaRPr lang="en-US" altLang="ko-KR" sz="1200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954169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69" y="1268760"/>
            <a:ext cx="364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</a:rPr>
              <a:t>How to Access?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30" y="1196752"/>
            <a:ext cx="35954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</a:rPr>
              <a:t>How to </a:t>
            </a:r>
            <a:r>
              <a:rPr lang="en-US" altLang="ko-KR" sz="4000" b="1" dirty="0" smtClean="0">
                <a:solidFill>
                  <a:schemeClr val="bg1"/>
                </a:solidFill>
              </a:rPr>
              <a:t>Access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14" t="20839" r="33806" b="27425"/>
          <a:stretch/>
        </p:blipFill>
        <p:spPr bwMode="auto">
          <a:xfrm>
            <a:off x="539551" y="1154651"/>
            <a:ext cx="3984723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062341" y="2708920"/>
            <a:ext cx="4542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 smtClean="0"/>
              <a:t>How to Access</a:t>
            </a:r>
            <a:endParaRPr lang="ko-KR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7753126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인증방식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b="1" dirty="0">
                <a:solidFill>
                  <a:srgbClr val="C00000"/>
                </a:solidFill>
                <a:latin typeface="+mj-ea"/>
              </a:rPr>
              <a:t>이용기관 내부에서 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</a:rPr>
              <a:t>인</a:t>
            </a:r>
            <a:r>
              <a:rPr lang="ko-KR" altLang="en-US" b="1" dirty="0">
                <a:solidFill>
                  <a:srgbClr val="C00000"/>
                </a:solidFill>
                <a:latin typeface="+mj-ea"/>
              </a:rPr>
              <a:t>증</a:t>
            </a:r>
            <a:endParaRPr lang="en-US" altLang="ko-KR" b="1" dirty="0">
              <a:solidFill>
                <a:srgbClr val="C00000"/>
              </a:solidFill>
              <a:latin typeface="+mj-ea"/>
            </a:endParaRPr>
          </a:p>
          <a:p>
            <a:pPr marL="457200" lvl="1" indent="0">
              <a:buNone/>
            </a:pP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r>
              <a:rPr lang="en-US" altLang="ko-KR" dirty="0">
                <a:latin typeface="+mj-ea"/>
              </a:rPr>
              <a:t>1) </a:t>
            </a:r>
            <a:r>
              <a:rPr lang="ko-KR" altLang="en-US" dirty="0">
                <a:latin typeface="+mj-ea"/>
              </a:rPr>
              <a:t>기관 내부에서 </a:t>
            </a:r>
            <a:r>
              <a:rPr lang="en-US" altLang="ko-KR" dirty="0" err="1">
                <a:latin typeface="+mj-ea"/>
              </a:rPr>
              <a:t>DBpia</a:t>
            </a:r>
            <a:r>
              <a:rPr lang="ko-KR" altLang="en-US" dirty="0">
                <a:latin typeface="+mj-ea"/>
              </a:rPr>
              <a:t>를 </a:t>
            </a:r>
            <a:r>
              <a:rPr lang="ko-KR" altLang="en-US">
                <a:latin typeface="+mj-ea"/>
              </a:rPr>
              <a:t>사용하도록 </a:t>
            </a:r>
            <a:r>
              <a:rPr lang="ko-KR" altLang="en-US" smtClean="0">
                <a:latin typeface="+mj-ea"/>
              </a:rPr>
              <a:t>설</a:t>
            </a:r>
            <a:r>
              <a:rPr lang="ko-KR" altLang="en-US">
                <a:latin typeface="+mj-ea"/>
              </a:rPr>
              <a:t>정</a:t>
            </a:r>
            <a:r>
              <a:rPr lang="ko-KR" altLang="en-US" smtClean="0">
                <a:latin typeface="+mj-ea"/>
              </a:rPr>
              <a:t>된 </a:t>
            </a:r>
            <a:r>
              <a:rPr lang="en-US" altLang="ko-KR" dirty="0">
                <a:latin typeface="+mj-ea"/>
              </a:rPr>
              <a:t>IP</a:t>
            </a:r>
            <a:r>
              <a:rPr lang="ko-KR" altLang="en-US" dirty="0">
                <a:latin typeface="+mj-ea"/>
              </a:rPr>
              <a:t>를 통해 </a:t>
            </a:r>
            <a:r>
              <a:rPr lang="ko-KR" altLang="en-US" dirty="0" smtClean="0">
                <a:latin typeface="+mj-ea"/>
              </a:rPr>
              <a:t>자동 인증</a:t>
            </a:r>
            <a:endParaRPr lang="en-US" altLang="ko-KR" dirty="0" smtClean="0">
              <a:latin typeface="+mj-ea"/>
            </a:endParaRPr>
          </a:p>
          <a:p>
            <a:pPr marL="0" indent="0">
              <a:buNone/>
            </a:pPr>
            <a:endParaRPr lang="en-US" altLang="ko-KR" sz="1400" dirty="0" smtClean="0"/>
          </a:p>
          <a:p>
            <a:endParaRPr lang="en-US" altLang="ko-KR" sz="1400" dirty="0"/>
          </a:p>
          <a:p>
            <a:r>
              <a:rPr lang="ko-KR" altLang="en-US" b="1" dirty="0">
                <a:solidFill>
                  <a:srgbClr val="C00000"/>
                </a:solidFill>
                <a:latin typeface="+mj-ea"/>
              </a:rPr>
              <a:t>이용기관 외부에서 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</a:rPr>
              <a:t>인</a:t>
            </a:r>
            <a:r>
              <a:rPr lang="ko-KR" altLang="en-US" b="1" dirty="0">
                <a:solidFill>
                  <a:srgbClr val="C00000"/>
                </a:solidFill>
                <a:latin typeface="+mj-ea"/>
              </a:rPr>
              <a:t>증</a:t>
            </a:r>
            <a:endParaRPr lang="en-US" altLang="ko-KR" b="1" dirty="0">
              <a:solidFill>
                <a:srgbClr val="C00000"/>
              </a:solidFill>
              <a:latin typeface="+mj-ea"/>
            </a:endParaRPr>
          </a:p>
          <a:p>
            <a:endParaRPr lang="en-US" altLang="ko-KR" sz="1400" dirty="0">
              <a:solidFill>
                <a:srgbClr val="C00000"/>
              </a:solidFill>
              <a:latin typeface="+mj-ea"/>
            </a:endParaRPr>
          </a:p>
          <a:p>
            <a:pPr marL="457200" lvl="1" indent="0">
              <a:buNone/>
            </a:pPr>
            <a:r>
              <a:rPr lang="en-US" altLang="ko-KR" dirty="0">
                <a:latin typeface="+mj-ea"/>
              </a:rPr>
              <a:t>1) Proxy</a:t>
            </a:r>
            <a:r>
              <a:rPr lang="ko-KR" altLang="en-US" dirty="0">
                <a:latin typeface="+mj-ea"/>
              </a:rPr>
              <a:t> </a:t>
            </a:r>
            <a:r>
              <a:rPr lang="en-US" altLang="ko-KR" dirty="0" smtClean="0">
                <a:latin typeface="+mj-ea"/>
              </a:rPr>
              <a:t>Server</a:t>
            </a:r>
            <a:r>
              <a:rPr lang="ko-KR" altLang="en-US" dirty="0" smtClean="0">
                <a:latin typeface="+mj-ea"/>
              </a:rPr>
              <a:t> </a:t>
            </a:r>
            <a:r>
              <a:rPr lang="ko-KR" altLang="en-US" dirty="0">
                <a:latin typeface="+mj-ea"/>
              </a:rPr>
              <a:t>방식</a:t>
            </a: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r>
              <a:rPr lang="ko-KR" altLang="en-US" dirty="0">
                <a:latin typeface="+mj-ea"/>
              </a:rPr>
              <a:t>  </a:t>
            </a:r>
            <a:r>
              <a:rPr lang="en-US" altLang="ko-KR" dirty="0">
                <a:latin typeface="+mj-ea"/>
              </a:rPr>
              <a:t>- </a:t>
            </a:r>
            <a:r>
              <a:rPr lang="ko-KR" altLang="en-US" dirty="0" smtClean="0">
                <a:latin typeface="+mj-ea"/>
              </a:rPr>
              <a:t>도서관 </a:t>
            </a:r>
            <a:r>
              <a:rPr lang="ko-KR" altLang="en-US" dirty="0">
                <a:latin typeface="+mj-ea"/>
              </a:rPr>
              <a:t>홈페이지에 </a:t>
            </a:r>
            <a:r>
              <a:rPr lang="ko-KR" altLang="en-US" dirty="0" smtClean="0">
                <a:latin typeface="+mj-ea"/>
              </a:rPr>
              <a:t>로그인 및</a:t>
            </a:r>
            <a:r>
              <a:rPr lang="en-US" altLang="ko-KR" dirty="0" smtClean="0">
                <a:latin typeface="+mj-ea"/>
              </a:rPr>
              <a:t> </a:t>
            </a:r>
            <a:r>
              <a:rPr lang="ko-KR" altLang="en-US" dirty="0" smtClean="0">
                <a:latin typeface="+mj-ea"/>
              </a:rPr>
              <a:t>교외 접속 활성화 후</a:t>
            </a:r>
            <a:r>
              <a:rPr lang="en-US" altLang="ko-KR" dirty="0" smtClean="0">
                <a:latin typeface="+mj-ea"/>
              </a:rPr>
              <a:t>,</a:t>
            </a:r>
            <a:r>
              <a:rPr lang="ko-KR" altLang="en-US" dirty="0" smtClean="0">
                <a:latin typeface="+mj-ea"/>
              </a:rPr>
              <a:t> </a:t>
            </a:r>
            <a:r>
              <a:rPr lang="en-US" altLang="ko-KR" dirty="0" err="1">
                <a:latin typeface="+mj-ea"/>
              </a:rPr>
              <a:t>DBpia</a:t>
            </a:r>
            <a:r>
              <a:rPr lang="en-US" altLang="ko-KR" dirty="0">
                <a:latin typeface="+mj-ea"/>
              </a:rPr>
              <a:t> </a:t>
            </a:r>
            <a:r>
              <a:rPr lang="ko-KR" altLang="en-US" dirty="0">
                <a:latin typeface="+mj-ea"/>
              </a:rPr>
              <a:t>접속</a:t>
            </a: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r>
              <a:rPr lang="en-US" altLang="ko-KR" dirty="0">
                <a:latin typeface="+mj-ea"/>
              </a:rPr>
              <a:t>2) </a:t>
            </a:r>
            <a:r>
              <a:rPr lang="ko-KR" altLang="en-US" dirty="0">
                <a:latin typeface="+mj-ea"/>
              </a:rPr>
              <a:t>아이디</a:t>
            </a:r>
            <a:r>
              <a:rPr lang="en-US" altLang="ko-KR" dirty="0">
                <a:latin typeface="+mj-ea"/>
              </a:rPr>
              <a:t>/</a:t>
            </a:r>
            <a:r>
              <a:rPr lang="ko-KR" altLang="en-US" dirty="0">
                <a:latin typeface="+mj-ea"/>
              </a:rPr>
              <a:t>비밀번호 </a:t>
            </a:r>
            <a:r>
              <a:rPr lang="ko-KR" altLang="en-US" dirty="0" smtClean="0">
                <a:latin typeface="+mj-ea"/>
              </a:rPr>
              <a:t>로그</a:t>
            </a:r>
            <a:r>
              <a:rPr lang="ko-KR" altLang="en-US" dirty="0">
                <a:latin typeface="+mj-ea"/>
              </a:rPr>
              <a:t>인</a:t>
            </a:r>
            <a:r>
              <a:rPr lang="ko-KR" altLang="en-US" dirty="0" smtClean="0">
                <a:latin typeface="+mj-ea"/>
              </a:rPr>
              <a:t> </a:t>
            </a:r>
            <a:r>
              <a:rPr lang="ko-KR" altLang="en-US" dirty="0">
                <a:latin typeface="+mj-ea"/>
              </a:rPr>
              <a:t>방식</a:t>
            </a: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r>
              <a:rPr lang="en-US" altLang="ko-KR" dirty="0">
                <a:latin typeface="+mj-ea"/>
              </a:rPr>
              <a:t>  - </a:t>
            </a:r>
            <a:r>
              <a:rPr lang="en-US" altLang="ko-KR" dirty="0" err="1">
                <a:latin typeface="+mj-ea"/>
              </a:rPr>
              <a:t>DBpia</a:t>
            </a:r>
            <a:r>
              <a:rPr lang="en-US" altLang="ko-KR" dirty="0">
                <a:latin typeface="+mj-ea"/>
              </a:rPr>
              <a:t> </a:t>
            </a:r>
            <a:r>
              <a:rPr lang="ko-KR" altLang="en-US" dirty="0" smtClean="0">
                <a:latin typeface="+mj-ea"/>
              </a:rPr>
              <a:t>사이트에 이용기관에서 </a:t>
            </a:r>
            <a:r>
              <a:rPr lang="ko-KR" altLang="en-US" dirty="0">
                <a:latin typeface="+mj-ea"/>
              </a:rPr>
              <a:t>부여 받은 아이디</a:t>
            </a:r>
            <a:r>
              <a:rPr lang="en-US" altLang="ko-KR" dirty="0">
                <a:latin typeface="+mj-ea"/>
              </a:rPr>
              <a:t>/</a:t>
            </a:r>
            <a:r>
              <a:rPr lang="ko-KR" altLang="en-US" dirty="0" smtClean="0">
                <a:latin typeface="+mj-ea"/>
              </a:rPr>
              <a:t>비밀번호로 로그인하여 </a:t>
            </a:r>
            <a:r>
              <a:rPr lang="ko-KR" altLang="en-US" dirty="0">
                <a:latin typeface="+mj-ea"/>
              </a:rPr>
              <a:t>인증 </a:t>
            </a: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r>
              <a:rPr lang="en-US" altLang="ko-KR" dirty="0">
                <a:latin typeface="+mj-ea"/>
              </a:rPr>
              <a:t>3) </a:t>
            </a:r>
            <a:r>
              <a:rPr lang="ko-KR" altLang="en-US" dirty="0">
                <a:latin typeface="+mj-ea"/>
              </a:rPr>
              <a:t>배너인증 방식</a:t>
            </a: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r>
              <a:rPr lang="en-US" altLang="ko-KR" dirty="0">
                <a:latin typeface="+mj-ea"/>
              </a:rPr>
              <a:t>  - </a:t>
            </a:r>
            <a:r>
              <a:rPr lang="ko-KR" altLang="en-US" dirty="0">
                <a:latin typeface="+mj-ea"/>
              </a:rPr>
              <a:t>이용기관 홈페이지에 로그인 후</a:t>
            </a:r>
            <a:r>
              <a:rPr lang="en-US" altLang="ko-KR" dirty="0">
                <a:latin typeface="+mj-ea"/>
              </a:rPr>
              <a:t>, </a:t>
            </a:r>
            <a:r>
              <a:rPr lang="ko-KR" altLang="en-US" dirty="0">
                <a:latin typeface="+mj-ea"/>
              </a:rPr>
              <a:t>홈페이지 내의 </a:t>
            </a:r>
            <a:r>
              <a:rPr lang="en-US" altLang="ko-KR" dirty="0" err="1">
                <a:latin typeface="+mj-ea"/>
              </a:rPr>
              <a:t>DBpia</a:t>
            </a:r>
            <a:r>
              <a:rPr lang="en-US" altLang="ko-KR" dirty="0">
                <a:latin typeface="+mj-ea"/>
              </a:rPr>
              <a:t> </a:t>
            </a:r>
            <a:r>
              <a:rPr lang="ko-KR" altLang="en-US" dirty="0">
                <a:latin typeface="+mj-ea"/>
              </a:rPr>
              <a:t>배너를 클릭하여 </a:t>
            </a:r>
            <a:r>
              <a:rPr lang="ko-KR" altLang="en-US" dirty="0" smtClean="0">
                <a:latin typeface="+mj-ea"/>
              </a:rPr>
              <a:t>인</a:t>
            </a:r>
            <a:r>
              <a:rPr lang="ko-KR" altLang="en-US" dirty="0">
                <a:latin typeface="+mj-ea"/>
              </a:rPr>
              <a:t>증</a:t>
            </a:r>
            <a:endParaRPr lang="en-US" altLang="ko-KR" dirty="0" smtClean="0">
              <a:latin typeface="+mj-ea"/>
            </a:endParaRPr>
          </a:p>
          <a:p>
            <a:pPr marL="457200" lvl="1" indent="0">
              <a:buNone/>
            </a:pP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r>
              <a:rPr lang="en-US" altLang="ko-KR" dirty="0" smtClean="0">
                <a:latin typeface="+mj-ea"/>
              </a:rPr>
              <a:t>4) </a:t>
            </a:r>
            <a:r>
              <a:rPr lang="ko-KR" altLang="en-US" dirty="0" smtClean="0">
                <a:latin typeface="+mj-ea"/>
              </a:rPr>
              <a:t>간편교외 인증방식</a:t>
            </a:r>
            <a:endParaRPr lang="en-US" altLang="ko-KR" dirty="0" smtClean="0">
              <a:latin typeface="+mj-ea"/>
            </a:endParaRPr>
          </a:p>
          <a:p>
            <a:pPr marL="457200" lvl="1" indent="0">
              <a:buNone/>
            </a:pPr>
            <a:r>
              <a:rPr lang="en-US" altLang="ko-KR" dirty="0" smtClean="0">
                <a:latin typeface="+mj-ea"/>
              </a:rPr>
              <a:t>  - </a:t>
            </a:r>
            <a:r>
              <a:rPr lang="en-US" altLang="ko-KR" dirty="0" err="1" smtClean="0">
                <a:latin typeface="+mj-ea"/>
              </a:rPr>
              <a:t>DBpia</a:t>
            </a:r>
            <a:r>
              <a:rPr lang="ko-KR" altLang="en-US" dirty="0" smtClean="0">
                <a:latin typeface="+mj-ea"/>
              </a:rPr>
              <a:t> 개인회원 계정으로 로그인하여 인증</a:t>
            </a:r>
            <a:endParaRPr lang="en-US" altLang="ko-KR" dirty="0">
              <a:latin typeface="+mj-ea"/>
            </a:endParaRPr>
          </a:p>
          <a:p>
            <a:pPr marL="457200" lvl="1" indent="0">
              <a:buNone/>
            </a:pPr>
            <a:endParaRPr lang="en-US" altLang="ko-KR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8158184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4000" cy="5109612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접속하기 </a:t>
            </a:r>
            <a:r>
              <a:rPr lang="en-US" altLang="ko-KR" dirty="0" smtClean="0"/>
              <a:t>(1) – PC </a:t>
            </a:r>
            <a:r>
              <a:rPr lang="ko-KR" altLang="en-US" dirty="0" smtClean="0"/>
              <a:t>환</a:t>
            </a:r>
            <a:r>
              <a:rPr lang="ko-KR" altLang="en-US" dirty="0"/>
              <a:t>경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도서관 홈페이지를 통한 접속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835696" y="1052736"/>
            <a:ext cx="936104" cy="288032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 설명선 6"/>
          <p:cNvSpPr/>
          <p:nvPr/>
        </p:nvSpPr>
        <p:spPr>
          <a:xfrm>
            <a:off x="3472662" y="1340768"/>
            <a:ext cx="2755522" cy="864096"/>
          </a:xfrm>
          <a:prstGeom prst="wedgeRectCallout">
            <a:avLst>
              <a:gd name="adj1" fmla="val -73547"/>
              <a:gd name="adj2" fmla="val -43396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 smtClean="0">
                <a:solidFill>
                  <a:schemeClr val="tx1"/>
                </a:solidFill>
              </a:rPr>
              <a:t>중앙도서관 홈페이지 접속</a:t>
            </a: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</a:rPr>
              <a:t>→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</a:rPr>
              <a:t>상단 메뉴 </a:t>
            </a:r>
            <a:r>
              <a:rPr lang="en-US" altLang="ko-KR" sz="1000" dirty="0" smtClean="0">
                <a:solidFill>
                  <a:schemeClr val="tx1"/>
                </a:solidFill>
              </a:rPr>
              <a:t>&gt;</a:t>
            </a:r>
            <a:r>
              <a:rPr lang="ko-KR" altLang="en-US" sz="1000" dirty="0" smtClean="0">
                <a:solidFill>
                  <a:schemeClr val="tx1"/>
                </a:solidFill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</a:rPr>
              <a:t>“</a:t>
            </a:r>
            <a:r>
              <a:rPr lang="ko-KR" altLang="en-US" sz="1000" dirty="0" smtClean="0">
                <a:solidFill>
                  <a:schemeClr val="tx1"/>
                </a:solidFill>
              </a:rPr>
              <a:t>전자자료</a:t>
            </a:r>
            <a:r>
              <a:rPr lang="en-US" altLang="ko-KR" sz="1000" dirty="0" smtClean="0">
                <a:solidFill>
                  <a:schemeClr val="tx1"/>
                </a:solidFill>
              </a:rPr>
              <a:t>” </a:t>
            </a:r>
            <a:r>
              <a:rPr lang="ko-KR" altLang="en-US" sz="1000" dirty="0" smtClean="0">
                <a:solidFill>
                  <a:schemeClr val="tx1"/>
                </a:solidFill>
              </a:rPr>
              <a:t>클릭 </a:t>
            </a:r>
            <a:r>
              <a:rPr lang="ko-KR" altLang="en-US" sz="1000" dirty="0" smtClean="0">
                <a:solidFill>
                  <a:schemeClr val="tx1"/>
                </a:solidFill>
              </a:rPr>
              <a:t>→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</a:rPr>
              <a:t>국내 전자저널에서 </a:t>
            </a:r>
            <a:r>
              <a:rPr lang="en-US" altLang="ko-KR" sz="1000" dirty="0" err="1" smtClean="0">
                <a:solidFill>
                  <a:schemeClr val="tx1"/>
                </a:solidFill>
              </a:rPr>
              <a:t>DBpia</a:t>
            </a:r>
            <a:r>
              <a:rPr lang="en-US" altLang="ko-KR" sz="1000" dirty="0" smtClean="0">
                <a:solidFill>
                  <a:schemeClr val="tx1"/>
                </a:solidFill>
              </a:rPr>
              <a:t>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바로가기</a:t>
            </a:r>
            <a:r>
              <a:rPr lang="ko-KR" altLang="en-US" sz="1000" dirty="0" smtClean="0">
                <a:solidFill>
                  <a:schemeClr val="tx1"/>
                </a:solidFill>
              </a:rPr>
              <a:t> 클릭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78925" y="3737327"/>
            <a:ext cx="2568939" cy="322558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1500" b="1" dirty="0" smtClean="0">
                <a:solidFill>
                  <a:srgbClr val="C00000"/>
                </a:solidFill>
              </a:rPr>
              <a:t>Click</a:t>
            </a:r>
            <a:r>
              <a:rPr lang="en-US" altLang="ko-KR" sz="1500" b="1" dirty="0" smtClean="0">
                <a:solidFill>
                  <a:srgbClr val="C00000"/>
                </a:solidFill>
              </a:rPr>
              <a:t>!</a:t>
            </a:r>
            <a:endParaRPr lang="ko-KR" altLang="en-US" sz="15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583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접속하기 </a:t>
            </a:r>
            <a:r>
              <a:rPr lang="en-US" altLang="ko-KR" dirty="0" smtClean="0"/>
              <a:t>(2) – Mobile </a:t>
            </a:r>
            <a:r>
              <a:rPr lang="ko-KR" altLang="en-US" dirty="0" smtClean="0"/>
              <a:t>환경</a:t>
            </a:r>
            <a:endParaRPr lang="ko-KR" altLang="en-US" dirty="0"/>
          </a:p>
        </p:txBody>
      </p:sp>
      <p:pic>
        <p:nvPicPr>
          <p:cNvPr id="8" name="Picture 2" descr="C:\Users\Myoung eun\Desktop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11" y="1052736"/>
            <a:ext cx="2630329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419872" y="1124744"/>
            <a:ext cx="5616624" cy="1315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+mn-ea"/>
              </a:rPr>
              <a:t>내 손안의 연구도우미</a:t>
            </a:r>
            <a:r>
              <a:rPr lang="en-US" altLang="ko-KR" sz="1400" b="1" dirty="0" smtClean="0">
                <a:latin typeface="+mn-ea"/>
              </a:rPr>
              <a:t>, Mobile </a:t>
            </a:r>
            <a:r>
              <a:rPr lang="en-US" altLang="ko-KR" sz="1400" b="1" dirty="0" err="1" smtClean="0">
                <a:solidFill>
                  <a:srgbClr val="C00000"/>
                </a:solidFill>
                <a:latin typeface="+mn-ea"/>
              </a:rPr>
              <a:t>DBpia</a:t>
            </a:r>
            <a:r>
              <a:rPr lang="ko-KR" altLang="en-US" sz="1400" b="1" dirty="0" smtClean="0">
                <a:latin typeface="+mn-ea"/>
              </a:rPr>
              <a:t>는</a:t>
            </a:r>
            <a:r>
              <a:rPr lang="en-US" altLang="ko-KR" sz="1400" b="1" dirty="0" smtClean="0">
                <a:latin typeface="+mn-ea"/>
              </a:rPr>
              <a:t>?</a:t>
            </a:r>
            <a:endParaRPr lang="ko-KR" altLang="en-US" sz="1400" b="1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300" dirty="0" err="1" smtClean="0">
                <a:latin typeface="+mn-ea"/>
              </a:rPr>
              <a:t>모바일</a:t>
            </a:r>
            <a:r>
              <a:rPr lang="ko-KR" altLang="en-US" sz="1300" dirty="0" smtClean="0">
                <a:latin typeface="+mn-ea"/>
              </a:rPr>
              <a:t> 기기에서도 </a:t>
            </a:r>
            <a:r>
              <a:rPr lang="en-US" altLang="ko-KR" sz="1300" dirty="0" err="1" smtClean="0">
                <a:latin typeface="+mn-ea"/>
              </a:rPr>
              <a:t>DBpia</a:t>
            </a:r>
            <a:r>
              <a:rPr lang="ko-KR" altLang="en-US" sz="1300" dirty="0" smtClean="0">
                <a:latin typeface="+mn-ea"/>
              </a:rPr>
              <a:t>의 논문을 검색</a:t>
            </a:r>
            <a:r>
              <a:rPr lang="en-US" altLang="ko-KR" sz="1300" dirty="0" smtClean="0">
                <a:latin typeface="+mn-ea"/>
              </a:rPr>
              <a:t>, </a:t>
            </a:r>
            <a:r>
              <a:rPr lang="ko-KR" altLang="en-US" sz="1300" dirty="0" smtClean="0">
                <a:latin typeface="+mn-ea"/>
              </a:rPr>
              <a:t>다운로드 가능</a:t>
            </a:r>
            <a:endParaRPr lang="en-US" altLang="ko-KR" sz="13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300" dirty="0" smtClean="0">
                <a:latin typeface="+mn-ea"/>
              </a:rPr>
              <a:t>애플 </a:t>
            </a:r>
            <a:r>
              <a:rPr lang="ko-KR" altLang="en-US" sz="1300" dirty="0" err="1" smtClean="0">
                <a:latin typeface="+mn-ea"/>
              </a:rPr>
              <a:t>앱스토어</a:t>
            </a:r>
            <a:r>
              <a:rPr lang="en-US" altLang="ko-KR" sz="1300" dirty="0" smtClean="0">
                <a:latin typeface="+mn-ea"/>
              </a:rPr>
              <a:t>, </a:t>
            </a:r>
            <a:r>
              <a:rPr lang="ko-KR" altLang="en-US" sz="1300" dirty="0" err="1" smtClean="0">
                <a:latin typeface="+mn-ea"/>
              </a:rPr>
              <a:t>구글</a:t>
            </a:r>
            <a:r>
              <a:rPr lang="ko-KR" altLang="en-US" sz="1300" dirty="0" smtClean="0">
                <a:latin typeface="+mn-ea"/>
              </a:rPr>
              <a:t> 플레이에서 </a:t>
            </a:r>
            <a:r>
              <a:rPr lang="en-US" altLang="ko-KR" sz="1300" dirty="0" smtClean="0">
                <a:latin typeface="+mn-ea"/>
              </a:rPr>
              <a:t>“</a:t>
            </a:r>
            <a:r>
              <a:rPr lang="en-US" altLang="ko-KR" sz="1300" dirty="0" err="1" smtClean="0">
                <a:latin typeface="+mn-ea"/>
              </a:rPr>
              <a:t>DBpia</a:t>
            </a:r>
            <a:r>
              <a:rPr lang="en-US" altLang="ko-KR" sz="1300" dirty="0" smtClean="0">
                <a:latin typeface="+mn-ea"/>
              </a:rPr>
              <a:t>”</a:t>
            </a:r>
            <a:r>
              <a:rPr lang="ko-KR" altLang="en-US" sz="1300" dirty="0" smtClean="0">
                <a:latin typeface="+mn-ea"/>
              </a:rPr>
              <a:t>를 검색한 후</a:t>
            </a:r>
            <a:r>
              <a:rPr lang="en-US" altLang="ko-KR" sz="1300" dirty="0" smtClean="0">
                <a:latin typeface="+mn-ea"/>
              </a:rPr>
              <a:t>, </a:t>
            </a:r>
            <a:r>
              <a:rPr lang="ko-KR" altLang="en-US" sz="1300" dirty="0" err="1" smtClean="0">
                <a:latin typeface="+mn-ea"/>
              </a:rPr>
              <a:t>앱을</a:t>
            </a:r>
            <a:r>
              <a:rPr lang="ko-KR" altLang="en-US" sz="1300" dirty="0" smtClean="0">
                <a:latin typeface="+mn-ea"/>
              </a:rPr>
              <a:t> 설치하거나</a:t>
            </a:r>
            <a:r>
              <a:rPr lang="en-US" altLang="ko-KR" sz="1300" dirty="0" smtClean="0">
                <a:latin typeface="+mn-ea"/>
              </a:rPr>
              <a:t>, m.dbpia.co.kr</a:t>
            </a:r>
            <a:r>
              <a:rPr lang="ko-KR" altLang="en-US" sz="1300" dirty="0" smtClean="0">
                <a:latin typeface="+mn-ea"/>
              </a:rPr>
              <a:t>로 접속 후 이용</a:t>
            </a:r>
            <a:endParaRPr lang="en-US" altLang="ko-KR" sz="1300" dirty="0" smtClean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419872" y="2916083"/>
            <a:ext cx="5688632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b="1" dirty="0" smtClean="0">
                <a:latin typeface="+mn-ea"/>
              </a:rPr>
              <a:t>인증방식</a:t>
            </a:r>
            <a:endParaRPr lang="en-US" altLang="ko-KR" sz="13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+mn-ea"/>
              </a:rPr>
              <a:t>① </a:t>
            </a:r>
            <a:r>
              <a:rPr lang="ko-KR" altLang="en-US" sz="1300" b="1" dirty="0" smtClean="0">
                <a:latin typeface="+mn-ea"/>
              </a:rPr>
              <a:t>이용기관 내부에서 접속</a:t>
            </a:r>
            <a:r>
              <a:rPr lang="en-US" altLang="ko-KR" sz="1300" b="1" dirty="0" smtClean="0">
                <a:latin typeface="+mn-ea"/>
              </a:rPr>
              <a:t> </a:t>
            </a: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300" dirty="0" smtClean="0">
                <a:latin typeface="+mn-ea"/>
              </a:rPr>
              <a:t>기관 내 </a:t>
            </a:r>
            <a:r>
              <a:rPr lang="en-US" altLang="ko-KR" sz="1300" dirty="0" smtClean="0">
                <a:latin typeface="+mn-ea"/>
              </a:rPr>
              <a:t>Wi-Fi</a:t>
            </a:r>
            <a:r>
              <a:rPr lang="ko-KR" altLang="en-US" sz="1300" dirty="0" smtClean="0">
                <a:latin typeface="+mn-ea"/>
              </a:rPr>
              <a:t>로 인터넷에 접속 시</a:t>
            </a:r>
            <a:r>
              <a:rPr lang="en-US" altLang="ko-KR" sz="1300" dirty="0" smtClean="0">
                <a:latin typeface="+mn-ea"/>
              </a:rPr>
              <a:t>,</a:t>
            </a:r>
            <a:r>
              <a:rPr lang="ko-KR" altLang="en-US" sz="1300" dirty="0" smtClean="0">
                <a:latin typeface="+mn-ea"/>
              </a:rPr>
              <a:t> 자동 기관 인증</a:t>
            </a:r>
            <a:endParaRPr lang="en-US" altLang="ko-KR" sz="13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+mn-ea"/>
              </a:rPr>
              <a:t>② </a:t>
            </a:r>
            <a:r>
              <a:rPr lang="ko-KR" altLang="en-US" sz="1300" b="1" dirty="0" smtClean="0">
                <a:latin typeface="+mn-ea"/>
              </a:rPr>
              <a:t>이용기관 외부에서 접속</a:t>
            </a:r>
            <a:endParaRPr lang="en-US" altLang="ko-KR" sz="1300" b="1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300" dirty="0" smtClean="0">
                <a:latin typeface="+mn-ea"/>
              </a:rPr>
              <a:t>아이디</a:t>
            </a:r>
            <a:r>
              <a:rPr lang="en-US" altLang="ko-KR" sz="1300" dirty="0" smtClean="0">
                <a:latin typeface="+mn-ea"/>
              </a:rPr>
              <a:t>/</a:t>
            </a:r>
            <a:r>
              <a:rPr lang="ko-KR" altLang="en-US" sz="1300" dirty="0" smtClean="0">
                <a:latin typeface="+mn-ea"/>
              </a:rPr>
              <a:t>비밀번호 인증 방식</a:t>
            </a:r>
            <a:endParaRPr lang="en-US" altLang="ko-KR" sz="1300" dirty="0" smtClean="0">
              <a:latin typeface="+mn-ea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+mn-ea"/>
              </a:rPr>
              <a:t>이용기관에서 부여 받은 대표 아이디</a:t>
            </a:r>
            <a:r>
              <a:rPr lang="en-US" altLang="ko-KR" sz="1200" dirty="0" smtClean="0">
                <a:latin typeface="+mn-ea"/>
              </a:rPr>
              <a:t>/</a:t>
            </a:r>
            <a:r>
              <a:rPr lang="ko-KR" altLang="en-US" sz="1200" dirty="0" smtClean="0">
                <a:latin typeface="+mn-ea"/>
              </a:rPr>
              <a:t>비밀번호를 입력 후 이용 </a:t>
            </a:r>
            <a:r>
              <a:rPr lang="en-US" altLang="ko-KR" sz="1200" dirty="0" smtClean="0">
                <a:latin typeface="+mn-ea"/>
              </a:rPr>
              <a:t> 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200" dirty="0" err="1" smtClean="0">
                <a:latin typeface="+mn-ea"/>
              </a:rPr>
              <a:t>모바일</a:t>
            </a:r>
            <a:r>
              <a:rPr lang="ko-KR" altLang="en-US" sz="1200" dirty="0" smtClean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자관인증을</a:t>
            </a:r>
            <a:r>
              <a:rPr lang="ko-KR" altLang="en-US" sz="1200" dirty="0">
                <a:latin typeface="+mn-ea"/>
              </a:rPr>
              <a:t> 신청한 </a:t>
            </a:r>
            <a:r>
              <a:rPr lang="ko-KR" altLang="en-US" sz="1200" dirty="0" smtClean="0">
                <a:latin typeface="+mn-ea"/>
              </a:rPr>
              <a:t>기관은</a:t>
            </a:r>
            <a:r>
              <a:rPr lang="en-US" altLang="ko-KR" sz="1200" dirty="0" smtClean="0">
                <a:latin typeface="+mn-ea"/>
              </a:rPr>
              <a:t>, PC</a:t>
            </a:r>
            <a:r>
              <a:rPr lang="ko-KR" altLang="en-US" sz="1200" dirty="0" smtClean="0">
                <a:latin typeface="+mn-ea"/>
              </a:rPr>
              <a:t>버전에 로그인하는 것과 </a:t>
            </a:r>
            <a:r>
              <a:rPr lang="ko-KR" altLang="en-US" sz="1200" dirty="0">
                <a:latin typeface="+mn-ea"/>
              </a:rPr>
              <a:t>동일한 회원정보</a:t>
            </a:r>
            <a:r>
              <a:rPr lang="en-US" altLang="ko-KR" sz="1200" dirty="0">
                <a:latin typeface="+mn-ea"/>
              </a:rPr>
              <a:t>(ID/PW)</a:t>
            </a:r>
            <a:r>
              <a:rPr lang="ko-KR" altLang="en-US" sz="1200" dirty="0">
                <a:latin typeface="+mn-ea"/>
              </a:rPr>
              <a:t>로 </a:t>
            </a:r>
            <a:r>
              <a:rPr lang="ko-KR" altLang="en-US" sz="1200" dirty="0" smtClean="0">
                <a:latin typeface="+mn-ea"/>
              </a:rPr>
              <a:t>로그인 가능</a:t>
            </a:r>
            <a:endParaRPr lang="en-US" altLang="ko-KR" sz="12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9430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접속하기 </a:t>
            </a:r>
            <a:r>
              <a:rPr lang="en-US" altLang="ko-KR" dirty="0" smtClean="0"/>
              <a:t>(3) – </a:t>
            </a:r>
            <a:r>
              <a:rPr lang="ko-KR" altLang="en-US" dirty="0" smtClean="0"/>
              <a:t>포털</a:t>
            </a:r>
            <a:r>
              <a:rPr lang="en-US" altLang="ko-KR" dirty="0" smtClean="0"/>
              <a:t> </a:t>
            </a:r>
            <a:r>
              <a:rPr lang="ko-KR" altLang="en-US" dirty="0" smtClean="0"/>
              <a:t>및</a:t>
            </a:r>
            <a:r>
              <a:rPr lang="en-US" altLang="ko-KR" dirty="0" smtClean="0"/>
              <a:t> </a:t>
            </a:r>
            <a:r>
              <a:rPr lang="ko-KR" altLang="en-US" dirty="0" smtClean="0"/>
              <a:t>검색엔진을 통한 접속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" t="2304" r="50689" b="57334"/>
          <a:stretch/>
        </p:blipFill>
        <p:spPr>
          <a:xfrm>
            <a:off x="539552" y="947654"/>
            <a:ext cx="2701278" cy="1847075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8" r="23263" b="58562"/>
          <a:stretch/>
        </p:blipFill>
        <p:spPr>
          <a:xfrm>
            <a:off x="539552" y="3662144"/>
            <a:ext cx="2701278" cy="2007524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809"/>
          <a:stretch/>
        </p:blipFill>
        <p:spPr>
          <a:xfrm>
            <a:off x="4283968" y="4437112"/>
            <a:ext cx="2701278" cy="1982759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2" r="20376" b="14179"/>
          <a:stretch/>
        </p:blipFill>
        <p:spPr>
          <a:xfrm>
            <a:off x="4788024" y="967616"/>
            <a:ext cx="3888432" cy="3113783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cxnSp>
        <p:nvCxnSpPr>
          <p:cNvPr id="9" name="구부러진 연결선 8"/>
          <p:cNvCxnSpPr>
            <a:stCxn id="4" idx="3"/>
            <a:endCxn id="7" idx="1"/>
          </p:cNvCxnSpPr>
          <p:nvPr/>
        </p:nvCxnSpPr>
        <p:spPr>
          <a:xfrm>
            <a:off x="3240830" y="1871192"/>
            <a:ext cx="1547194" cy="653316"/>
          </a:xfrm>
          <a:prstGeom prst="curvedConnector3">
            <a:avLst/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구부러진 연결선 9"/>
          <p:cNvCxnSpPr>
            <a:endCxn id="7" idx="1"/>
          </p:cNvCxnSpPr>
          <p:nvPr/>
        </p:nvCxnSpPr>
        <p:spPr>
          <a:xfrm flipV="1">
            <a:off x="1691680" y="2524508"/>
            <a:ext cx="3096344" cy="1137636"/>
          </a:xfrm>
          <a:prstGeom prst="curvedConnector3">
            <a:avLst/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구부러진 연결선 12"/>
          <p:cNvCxnSpPr>
            <a:stCxn id="6" idx="0"/>
            <a:endCxn id="7" idx="1"/>
          </p:cNvCxnSpPr>
          <p:nvPr/>
        </p:nvCxnSpPr>
        <p:spPr>
          <a:xfrm rot="16200000" flipV="1">
            <a:off x="4255014" y="3057518"/>
            <a:ext cx="1912604" cy="846583"/>
          </a:xfrm>
          <a:prstGeom prst="curvedConnector4">
            <a:avLst>
              <a:gd name="adj1" fmla="val 9299"/>
              <a:gd name="adj2" fmla="val 186543"/>
            </a:avLst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41616" y="2811685"/>
            <a:ext cx="12971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Google Scholar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242899" y="5677101"/>
            <a:ext cx="13163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 smtClean="0"/>
              <a:t>네이버</a:t>
            </a:r>
            <a:r>
              <a:rPr lang="ko-KR" altLang="en-US" sz="1200" b="1" dirty="0" smtClean="0"/>
              <a:t> 전문정보</a:t>
            </a:r>
            <a:endParaRPr lang="ko-KR" altLang="en-US" sz="1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046145" y="6416516"/>
            <a:ext cx="11769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RISS </a:t>
            </a:r>
            <a:r>
              <a:rPr lang="ko-KR" altLang="en-US" sz="1200" b="1" dirty="0" smtClean="0"/>
              <a:t>학술검색</a:t>
            </a:r>
            <a:endParaRPr lang="ko-KR" altLang="en-US" sz="1200" b="1" dirty="0"/>
          </a:p>
        </p:txBody>
      </p:sp>
      <p:sp>
        <p:nvSpPr>
          <p:cNvPr id="20" name="직사각형 19"/>
          <p:cNvSpPr/>
          <p:nvPr/>
        </p:nvSpPr>
        <p:spPr>
          <a:xfrm>
            <a:off x="6223070" y="2924944"/>
            <a:ext cx="2669410" cy="128846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solidFill>
                  <a:schemeClr val="tx1"/>
                </a:solidFill>
              </a:rPr>
              <a:t>Google,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네이버</a:t>
            </a:r>
            <a:r>
              <a:rPr lang="ko-KR" altLang="en-US" sz="1000" dirty="0" smtClean="0">
                <a:solidFill>
                  <a:schemeClr val="tx1"/>
                </a:solidFill>
              </a:rPr>
              <a:t> 등 포털 및 검색엔진</a:t>
            </a:r>
            <a:r>
              <a:rPr lang="en-US" altLang="ko-KR" sz="1000" dirty="0" smtClean="0">
                <a:solidFill>
                  <a:schemeClr val="tx1"/>
                </a:solidFill>
              </a:rPr>
              <a:t>,</a:t>
            </a: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RISS </a:t>
            </a:r>
            <a:r>
              <a:rPr lang="ko-KR" altLang="en-US" sz="1000" dirty="0" smtClean="0">
                <a:solidFill>
                  <a:schemeClr val="tx1"/>
                </a:solidFill>
              </a:rPr>
              <a:t>등 제휴 사이트를 통해 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err="1" smtClean="0">
                <a:solidFill>
                  <a:schemeClr val="tx1"/>
                </a:solidFill>
              </a:rPr>
              <a:t>DBpia</a:t>
            </a:r>
            <a:r>
              <a:rPr lang="en-US" altLang="ko-KR" sz="1000" dirty="0" smtClean="0">
                <a:solidFill>
                  <a:schemeClr val="tx1"/>
                </a:solidFill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</a:rPr>
              <a:t>논문 검색 가능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endParaRPr lang="en-US" altLang="ko-KR" sz="1000" dirty="0">
              <a:solidFill>
                <a:schemeClr val="tx1"/>
              </a:solidFill>
            </a:endParaRPr>
          </a:p>
          <a:p>
            <a:r>
              <a:rPr lang="en-US" altLang="ko-KR" sz="1000" dirty="0" err="1" smtClean="0">
                <a:solidFill>
                  <a:schemeClr val="tx1"/>
                </a:solidFill>
              </a:rPr>
              <a:t>DBpia</a:t>
            </a:r>
            <a:r>
              <a:rPr lang="ko-KR" altLang="en-US" sz="1000" dirty="0" smtClean="0">
                <a:solidFill>
                  <a:schemeClr val="tx1"/>
                </a:solidFill>
              </a:rPr>
              <a:t>와 제휴 사이트 간 데이터 송</a:t>
            </a:r>
            <a:r>
              <a:rPr lang="en-US" altLang="ko-KR" sz="1000" dirty="0" smtClean="0">
                <a:solidFill>
                  <a:schemeClr val="tx1"/>
                </a:solidFill>
              </a:rPr>
              <a:t>/</a:t>
            </a:r>
            <a:r>
              <a:rPr lang="ko-KR" altLang="en-US" sz="1000" dirty="0" smtClean="0">
                <a:solidFill>
                  <a:schemeClr val="tx1"/>
                </a:solidFill>
              </a:rPr>
              <a:t>수신에 약 </a:t>
            </a:r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</a:rPr>
              <a:t>주</a:t>
            </a:r>
            <a:r>
              <a:rPr lang="en-US" altLang="ko-KR" sz="1000" dirty="0" smtClean="0">
                <a:solidFill>
                  <a:schemeClr val="tx1"/>
                </a:solidFill>
              </a:rPr>
              <a:t>~1</a:t>
            </a:r>
            <a:r>
              <a:rPr lang="ko-KR" altLang="en-US" sz="1000" dirty="0" smtClean="0">
                <a:solidFill>
                  <a:schemeClr val="tx1"/>
                </a:solidFill>
              </a:rPr>
              <a:t>개월 이상의 시차가 발생하므로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en-US" altLang="ko-KR" sz="1000" b="1" dirty="0" err="1" smtClean="0">
                <a:solidFill>
                  <a:schemeClr val="tx1"/>
                </a:solidFill>
              </a:rPr>
              <a:t>DBpia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직접 접속</a:t>
            </a:r>
            <a:r>
              <a:rPr lang="ko-KR" altLang="en-US" sz="1000" dirty="0" smtClean="0">
                <a:solidFill>
                  <a:schemeClr val="tx1"/>
                </a:solidFill>
              </a:rPr>
              <a:t>하는 것이 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ko-KR" altLang="en-US" sz="1000" b="1" dirty="0" smtClean="0">
                <a:solidFill>
                  <a:schemeClr val="tx1"/>
                </a:solidFill>
              </a:rPr>
              <a:t>최신 정보 획득에 효율적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539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69" y="1268760"/>
            <a:ext cx="364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</a:rPr>
              <a:t>How to Access?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2341" y="2708920"/>
            <a:ext cx="4542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 smtClean="0"/>
              <a:t>Search &amp; Browse</a:t>
            </a:r>
            <a:endParaRPr lang="ko-KR" altLang="en-US" sz="4000" b="1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700808"/>
            <a:ext cx="324036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462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00" r="21182" b="13756"/>
          <a:stretch/>
        </p:blipFill>
        <p:spPr>
          <a:xfrm>
            <a:off x="312267" y="908720"/>
            <a:ext cx="6852021" cy="552459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첫 화면 구성</a:t>
            </a:r>
            <a:endParaRPr lang="ko-KR" altLang="en-US" dirty="0"/>
          </a:p>
        </p:txBody>
      </p:sp>
      <p:sp>
        <p:nvSpPr>
          <p:cNvPr id="8" name="직사각형 3"/>
          <p:cNvSpPr>
            <a:spLocks noChangeArrowheads="1"/>
          </p:cNvSpPr>
          <p:nvPr/>
        </p:nvSpPr>
        <p:spPr bwMode="auto">
          <a:xfrm>
            <a:off x="3779838" y="3245445"/>
            <a:ext cx="2160587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  <a:p>
            <a:endParaRPr kumimoji="0" lang="en-US" altLang="ko-KR" sz="1100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11" name="꺾인 연결선 10"/>
          <p:cNvCxnSpPr>
            <a:endCxn id="59" idx="0"/>
          </p:cNvCxnSpPr>
          <p:nvPr/>
        </p:nvCxnSpPr>
        <p:spPr>
          <a:xfrm rot="16200000" flipH="1">
            <a:off x="5609002" y="-1046472"/>
            <a:ext cx="313474" cy="4247156"/>
          </a:xfrm>
          <a:prstGeom prst="bentConnector3">
            <a:avLst>
              <a:gd name="adj1" fmla="val -19889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꺾인 연결선 11"/>
          <p:cNvCxnSpPr>
            <a:endCxn id="62" idx="1"/>
          </p:cNvCxnSpPr>
          <p:nvPr/>
        </p:nvCxnSpPr>
        <p:spPr>
          <a:xfrm>
            <a:off x="5359404" y="1556792"/>
            <a:ext cx="1387940" cy="1034538"/>
          </a:xfrm>
          <a:prstGeom prst="bentConnector3">
            <a:avLst>
              <a:gd name="adj1" fmla="val 72759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오른쪽 대괄호 12"/>
          <p:cNvSpPr/>
          <p:nvPr/>
        </p:nvSpPr>
        <p:spPr>
          <a:xfrm>
            <a:off x="5291138" y="1291850"/>
            <a:ext cx="73025" cy="549263"/>
          </a:xfrm>
          <a:prstGeom prst="rightBracket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15" name="꺾인 연결선 14"/>
          <p:cNvCxnSpPr>
            <a:endCxn id="65" idx="1"/>
          </p:cNvCxnSpPr>
          <p:nvPr/>
        </p:nvCxnSpPr>
        <p:spPr>
          <a:xfrm>
            <a:off x="6282996" y="2729547"/>
            <a:ext cx="464348" cy="320165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오른쪽 대괄호 15"/>
          <p:cNvSpPr/>
          <p:nvPr/>
        </p:nvSpPr>
        <p:spPr>
          <a:xfrm>
            <a:off x="6211558" y="2579824"/>
            <a:ext cx="71438" cy="274684"/>
          </a:xfrm>
          <a:prstGeom prst="rightBracket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19" name="꺾인 연결선 18"/>
          <p:cNvCxnSpPr>
            <a:endCxn id="66" idx="1"/>
          </p:cNvCxnSpPr>
          <p:nvPr/>
        </p:nvCxnSpPr>
        <p:spPr>
          <a:xfrm>
            <a:off x="234894" y="1994843"/>
            <a:ext cx="6512450" cy="1797786"/>
          </a:xfrm>
          <a:prstGeom prst="bentConnector3">
            <a:avLst>
              <a:gd name="adj1" fmla="val -2079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오른쪽 대괄호 19"/>
          <p:cNvSpPr/>
          <p:nvPr/>
        </p:nvSpPr>
        <p:spPr>
          <a:xfrm flipH="1">
            <a:off x="224342" y="1840505"/>
            <a:ext cx="71438" cy="302154"/>
          </a:xfrm>
          <a:prstGeom prst="rightBracket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6747343" y="1233843"/>
            <a:ext cx="2283948" cy="104302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>
                <a:solidFill>
                  <a:schemeClr val="tx1"/>
                </a:solidFill>
              </a:rPr>
              <a:t>기관회원 인증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확인 영역</a:t>
            </a:r>
            <a:endParaRPr lang="en-US" altLang="ko-KR" sz="1000" b="1" dirty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기관회원으로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인증된 경우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</a:t>
            </a:r>
          </a:p>
          <a:p>
            <a:pPr marL="171450" indent="-171450">
              <a:buFontTx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소속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기관명이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붉은 글씨로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출력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Tx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기관회원은 소속기관의 구독 자료의 무료 이용가능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6747344" y="2447405"/>
            <a:ext cx="2283948" cy="28784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</a:rPr>
              <a:t>기본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검색창</a:t>
            </a:r>
            <a:endParaRPr lang="en-US" altLang="ko-KR" sz="1000" b="1" dirty="0">
              <a:solidFill>
                <a:schemeClr val="tx1"/>
              </a:solidFill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747344" y="2905787"/>
            <a:ext cx="2283948" cy="28784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</a:rPr>
              <a:t>논문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&amp;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전자책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검색창</a:t>
            </a:r>
            <a:endParaRPr lang="en-US" altLang="ko-KR" sz="1000" b="1" dirty="0">
              <a:solidFill>
                <a:schemeClr val="tx1"/>
              </a:solidFill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6747344" y="3364169"/>
            <a:ext cx="2283948" cy="85691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err="1" smtClean="0">
                <a:solidFill>
                  <a:schemeClr val="tx1"/>
                </a:solidFill>
              </a:rPr>
              <a:t>브라우즈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탐색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바</a:t>
            </a:r>
            <a:endParaRPr lang="en-US" altLang="ko-KR" sz="1000" b="1" dirty="0">
              <a:solidFill>
                <a:schemeClr val="tx1"/>
              </a:solidFill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 err="1" smtClean="0">
                <a:solidFill>
                  <a:schemeClr val="tx1"/>
                </a:solidFill>
              </a:rPr>
              <a:t>주제분류별</a:t>
            </a:r>
            <a:r>
              <a:rPr lang="ko-KR" altLang="en-US" sz="1000" dirty="0" smtClean="0">
                <a:solidFill>
                  <a:schemeClr val="tx1"/>
                </a:solidFill>
              </a:rPr>
              <a:t> 간행물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</a:rPr>
              <a:t>유형별 간행물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</a:rPr>
              <a:t>발행기관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저자별</a:t>
            </a:r>
            <a:r>
              <a:rPr lang="ko-KR" altLang="en-US" sz="1000" dirty="0" smtClean="0">
                <a:solidFill>
                  <a:schemeClr val="tx1"/>
                </a:solidFill>
              </a:rPr>
              <a:t> 논문 목록</a:t>
            </a: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</a:rPr>
              <a:t>등을 탐색할 수 있는 메뉴 제공</a:t>
            </a:r>
            <a:endParaRPr lang="en-US" altLang="ko-KR" sz="1000" dirty="0" smtClean="0">
              <a:solidFill>
                <a:schemeClr val="tx1"/>
              </a:solidFill>
            </a:endParaRPr>
          </a:p>
        </p:txBody>
      </p:sp>
      <p:sp>
        <p:nvSpPr>
          <p:cNvPr id="71" name="오른쪽 대괄호 70"/>
          <p:cNvSpPr/>
          <p:nvPr/>
        </p:nvSpPr>
        <p:spPr>
          <a:xfrm rot="16200000" flipV="1">
            <a:off x="3650470" y="651115"/>
            <a:ext cx="45719" cy="594183"/>
          </a:xfrm>
          <a:prstGeom prst="rightBracket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1907704" y="1316367"/>
            <a:ext cx="3383434" cy="479181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30152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20" grpId="0" animBg="1"/>
      <p:bldP spid="59" grpId="0" animBg="1"/>
      <p:bldP spid="62" grpId="0" animBg="1"/>
      <p:bldP spid="65" grpId="0" animBg="1"/>
      <p:bldP spid="66" grpId="0" animBg="1"/>
      <p:bldP spid="71" grpId="0" animBg="1"/>
      <p:bldP spid="8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기본검색</a:t>
            </a:r>
            <a:endParaRPr lang="ko-KR" altLang="en-US" dirty="0"/>
          </a:p>
        </p:txBody>
      </p:sp>
      <p:sp>
        <p:nvSpPr>
          <p:cNvPr id="25" name="직사각형 24"/>
          <p:cNvSpPr/>
          <p:nvPr/>
        </p:nvSpPr>
        <p:spPr>
          <a:xfrm>
            <a:off x="755576" y="2204864"/>
            <a:ext cx="7806533" cy="2592288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▶ 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통합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+mn-ea"/>
              </a:rPr>
              <a:t>검색창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통합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</a:rPr>
              <a:t>검색창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상단 굵은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</a:rPr>
              <a:t>검색창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에 키워드 혹은 문장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논문 제목 등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을 입력하여 검색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논문의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모든 검색필드를 대상으로 검색하므로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검색 결과 수가 가장 많음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검색할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논문의 출처 등을 명확히 알지 못하거나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광범위한 범위를 대상으로 검색할 때 이용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▶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+mn-ea"/>
              </a:rPr>
              <a:t>필드별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+mn-ea"/>
              </a:rPr>
              <a:t>검색창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통합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</a:rPr>
              <a:t>검색창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 하단의 저자명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간행물명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</a:rPr>
              <a:t>발행기관명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</a:rPr>
              <a:t>검색창에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 키워드를 입력하여 검색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저자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등 논문의 특정정보를 사전에 인지하고 있거나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특정 간행물에 대해서만 검색할 때 이용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각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</a:rPr>
              <a:t>검색창에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입력된 키워드는 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And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조합된 검색결과 출력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  <a:p>
            <a:pPr lvl="1">
              <a:defRPr/>
            </a:pP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→ 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통합 </a:t>
            </a:r>
            <a:r>
              <a:rPr lang="ko-KR" altLang="en-US" sz="1100" dirty="0" err="1">
                <a:solidFill>
                  <a:schemeClr val="tx2"/>
                </a:solidFill>
                <a:latin typeface="+mn-ea"/>
              </a:rPr>
              <a:t>검색창에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 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도서관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 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+ 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저자명 </a:t>
            </a:r>
            <a:r>
              <a:rPr lang="ko-KR" altLang="en-US" sz="1100" dirty="0" err="1">
                <a:solidFill>
                  <a:schemeClr val="tx2"/>
                </a:solidFill>
                <a:latin typeface="+mn-ea"/>
              </a:rPr>
              <a:t>검색창에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 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홍길동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 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= ‘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도서관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으로 검색된 결과 중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저자명이 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홍길동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인 검색결과 출력</a:t>
            </a:r>
            <a:endParaRPr lang="en-US" altLang="ko-KR" sz="1100" dirty="0">
              <a:solidFill>
                <a:schemeClr val="tx2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저자명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</a:rPr>
              <a:t>검색창에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저자명 일치 검색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’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적용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  <a:p>
            <a:pPr lvl="1">
              <a:defRPr/>
            </a:pP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→ 외자가 많은 한국인 이름의 특성을 고려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저자명 </a:t>
            </a:r>
            <a:r>
              <a:rPr lang="ko-KR" altLang="en-US" sz="1100" dirty="0" err="1">
                <a:solidFill>
                  <a:schemeClr val="tx2"/>
                </a:solidFill>
                <a:latin typeface="+mn-ea"/>
              </a:rPr>
              <a:t>검색창은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 저자명이 완전히 일치하는 것만 검색</a:t>
            </a:r>
            <a:endParaRPr lang="en-US" altLang="ko-KR" sz="1100" dirty="0">
              <a:solidFill>
                <a:schemeClr val="tx2"/>
              </a:solidFill>
              <a:latin typeface="+mn-ea"/>
            </a:endParaRPr>
          </a:p>
          <a:p>
            <a:pPr lvl="1">
              <a:defRPr/>
            </a:pP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→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 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김일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로 검색할 경우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저자명이 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김일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인 것만 검색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. 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김일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X(</a:t>
            </a:r>
            <a:r>
              <a:rPr lang="ko-KR" altLang="en-US" sz="1100" dirty="0" err="1">
                <a:solidFill>
                  <a:schemeClr val="tx2"/>
                </a:solidFill>
                <a:latin typeface="+mn-ea"/>
              </a:rPr>
              <a:t>김일문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100" dirty="0" err="1">
                <a:solidFill>
                  <a:schemeClr val="tx2"/>
                </a:solidFill>
                <a:latin typeface="+mn-ea"/>
              </a:rPr>
              <a:t>김일자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 등</a:t>
            </a:r>
            <a:r>
              <a:rPr lang="en-US" altLang="ko-KR" sz="1100" dirty="0">
                <a:solidFill>
                  <a:schemeClr val="tx2"/>
                </a:solidFill>
                <a:latin typeface="+mn-ea"/>
              </a:rPr>
              <a:t>)</a:t>
            </a:r>
            <a:r>
              <a:rPr lang="ko-KR" altLang="en-US" sz="1100" dirty="0">
                <a:solidFill>
                  <a:schemeClr val="tx2"/>
                </a:solidFill>
                <a:latin typeface="+mn-ea"/>
              </a:rPr>
              <a:t>은 검색되지 않음</a:t>
            </a:r>
            <a:endParaRPr lang="en-US" altLang="ko-KR" sz="1100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755576" y="5110985"/>
            <a:ext cx="7806533" cy="789491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▶ </a:t>
            </a:r>
            <a:r>
              <a:rPr lang="en-US" altLang="ko-KR" sz="1100" b="1" dirty="0" err="1" smtClean="0">
                <a:solidFill>
                  <a:schemeClr val="tx1"/>
                </a:solidFill>
                <a:latin typeface="+mn-ea"/>
              </a:rPr>
              <a:t>DBpia’s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 tip!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와일드 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카드 활용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  <a:p>
            <a:pPr lvl="1">
              <a:defRPr/>
            </a:pP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→ 저자명의 일부만 알고 있는 경우</a:t>
            </a:r>
            <a:r>
              <a:rPr lang="en-US" altLang="ko-KR" sz="1100" dirty="0" smtClean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저자명 일부와 와일드카드</a:t>
            </a:r>
            <a:r>
              <a:rPr lang="en-US" altLang="ko-KR" sz="1100" dirty="0" smtClean="0">
                <a:solidFill>
                  <a:schemeClr val="tx2"/>
                </a:solidFill>
                <a:latin typeface="+mn-ea"/>
              </a:rPr>
              <a:t>(*)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를 입력하여 검색</a:t>
            </a:r>
            <a:endParaRPr lang="en-US" altLang="ko-KR" sz="1100" dirty="0" smtClean="0">
              <a:solidFill>
                <a:schemeClr val="tx2"/>
              </a:solidFill>
              <a:latin typeface="+mn-ea"/>
            </a:endParaRPr>
          </a:p>
          <a:p>
            <a:pPr lvl="1">
              <a:defRPr/>
            </a:pP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→</a:t>
            </a:r>
            <a:r>
              <a:rPr lang="en-US" altLang="ko-KR" sz="1100" dirty="0" smtClean="0">
                <a:solidFill>
                  <a:schemeClr val="tx2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저자명 </a:t>
            </a:r>
            <a:r>
              <a:rPr lang="ko-KR" altLang="en-US" sz="1100" dirty="0" err="1" smtClean="0">
                <a:solidFill>
                  <a:schemeClr val="tx2"/>
                </a:solidFill>
                <a:latin typeface="+mn-ea"/>
              </a:rPr>
              <a:t>검색창에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schemeClr val="tx2"/>
                </a:solidFill>
                <a:latin typeface="+mn-ea"/>
              </a:rPr>
              <a:t>“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김일</a:t>
            </a:r>
            <a:r>
              <a:rPr lang="en-US" altLang="ko-KR" sz="1100" dirty="0" smtClean="0">
                <a:solidFill>
                  <a:schemeClr val="tx2"/>
                </a:solidFill>
                <a:latin typeface="+mn-ea"/>
              </a:rPr>
              <a:t>*”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로 검색할 경우</a:t>
            </a:r>
            <a:r>
              <a:rPr lang="en-US" altLang="ko-KR" sz="1100" dirty="0" smtClean="0">
                <a:solidFill>
                  <a:schemeClr val="tx2"/>
                </a:solidFill>
                <a:latin typeface="+mn-ea"/>
              </a:rPr>
              <a:t>, ‘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김일</a:t>
            </a:r>
            <a:r>
              <a:rPr lang="en-US" altLang="ko-KR" sz="1100" dirty="0" smtClean="0">
                <a:solidFill>
                  <a:schemeClr val="tx2"/>
                </a:solidFill>
                <a:latin typeface="+mn-ea"/>
              </a:rPr>
              <a:t>’</a:t>
            </a:r>
            <a:r>
              <a:rPr lang="ko-KR" altLang="en-US" sz="1100" dirty="0" smtClean="0">
                <a:solidFill>
                  <a:schemeClr val="tx2"/>
                </a:solidFill>
                <a:latin typeface="+mn-ea"/>
              </a:rPr>
              <a:t>로 시작하는 모든 검색결과 출력</a:t>
            </a:r>
            <a:r>
              <a:rPr lang="en-US" altLang="ko-KR" sz="1100" dirty="0" smtClean="0">
                <a:solidFill>
                  <a:schemeClr val="tx2"/>
                </a:solidFill>
                <a:latin typeface="+mn-ea"/>
              </a:rPr>
              <a:t> </a:t>
            </a:r>
          </a:p>
        </p:txBody>
      </p:sp>
      <p:pic>
        <p:nvPicPr>
          <p:cNvPr id="44" name="그림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9" t="8781" r="1292" b="7982"/>
          <a:stretch/>
        </p:blipFill>
        <p:spPr>
          <a:xfrm>
            <a:off x="755576" y="1126982"/>
            <a:ext cx="7854112" cy="925382"/>
          </a:xfrm>
          <a:prstGeom prst="rect">
            <a:avLst/>
          </a:prstGeom>
        </p:spPr>
      </p:pic>
      <p:sp>
        <p:nvSpPr>
          <p:cNvPr id="45" name="직사각형 44"/>
          <p:cNvSpPr/>
          <p:nvPr/>
        </p:nvSpPr>
        <p:spPr>
          <a:xfrm>
            <a:off x="7431578" y="1126982"/>
            <a:ext cx="1197034" cy="479181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46615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상세검색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467544" y="980728"/>
            <a:ext cx="5976664" cy="5328592"/>
            <a:chOff x="467544" y="980728"/>
            <a:chExt cx="6048672" cy="5332814"/>
          </a:xfrm>
        </p:grpSpPr>
        <p:pic>
          <p:nvPicPr>
            <p:cNvPr id="4" name="Picture 19"/>
            <p:cNvPicPr>
              <a:picLocks noChangeAspect="1" noChangeArrowheads="1"/>
            </p:cNvPicPr>
            <p:nvPr/>
          </p:nvPicPr>
          <p:blipFill rotWithShape="1">
            <a:blip r:embed="rId2"/>
            <a:srcRect l="20296" b="6364"/>
            <a:stretch/>
          </p:blipFill>
          <p:spPr bwMode="auto">
            <a:xfrm>
              <a:off x="467544" y="980728"/>
              <a:ext cx="6048672" cy="5332814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167" t="45724" r="31513" b="43229"/>
            <a:stretch/>
          </p:blipFill>
          <p:spPr bwMode="auto">
            <a:xfrm>
              <a:off x="879577" y="2650728"/>
              <a:ext cx="949223" cy="88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직사각형 8"/>
          <p:cNvSpPr/>
          <p:nvPr/>
        </p:nvSpPr>
        <p:spPr>
          <a:xfrm>
            <a:off x="6732240" y="1149683"/>
            <a:ext cx="2283948" cy="108011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자료유형선택</a:t>
            </a:r>
            <a:endParaRPr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전자저널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전자책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등 검색할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대상의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자료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유형을 지정하는 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9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</a:rPr>
              <a:t>* </a:t>
            </a:r>
            <a:r>
              <a:rPr lang="ko-KR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</a:rPr>
              <a:t>각 자료유형에 따라 검색조건의 차이가 </a:t>
            </a:r>
            <a:r>
              <a:rPr lang="ko-KR" altLang="en-US" sz="9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</a:rPr>
              <a:t>있으며</a:t>
            </a:r>
            <a:r>
              <a:rPr lang="en-US" altLang="ko-KR" sz="9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</a:rPr>
              <a:t>,</a:t>
            </a:r>
            <a:r>
              <a:rPr lang="en-US" altLang="ko-KR" sz="9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</a:rPr>
              <a:t> </a:t>
            </a:r>
            <a:r>
              <a:rPr lang="ko-KR" altLang="en-US" sz="9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</a:rPr>
              <a:t>각 기관의 구독 범위에 따라 이용이 불가능한 자료가 있음</a:t>
            </a:r>
            <a:endParaRPr lang="en-US" altLang="ko-KR" sz="1050" dirty="0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732241" y="2457989"/>
            <a:ext cx="2283948" cy="2687041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검색필드 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및 연산자 설정</a:t>
            </a:r>
            <a:endParaRPr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검색 대상 필드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논문명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간행물명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발행기관명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저자명 등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를 설정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endParaRPr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검색어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추가</a:t>
            </a:r>
            <a:endParaRPr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세 개 이상의 키워드를 사용할 때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검색창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우측의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(+)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버튼을 클릭하여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검색창을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추가함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연산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자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설정</a:t>
            </a:r>
            <a:endParaRPr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두 개 이상의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검색어를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사용할 때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연산자를 지정하여 검색 정확도 상승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AND :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입력된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검색어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모두 포함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OR :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입력된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검색어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가운데 하나 이상을 포함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AND NOT :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입력된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검색어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제외</a:t>
            </a:r>
            <a:endParaRPr lang="ko-KR" altLang="en-US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32241" y="5373216"/>
            <a:ext cx="2283948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</a:rPr>
              <a:t>검색조건 설정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주제분류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(</a:t>
            </a:r>
            <a:r>
              <a:rPr lang="en-US" altLang="ko-KR" sz="1000" dirty="0" err="1">
                <a:solidFill>
                  <a:schemeClr val="tx1"/>
                </a:solidFill>
                <a:latin typeface="+mn-ea"/>
              </a:rPr>
              <a:t>DBpia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기본분류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KDC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분류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한국연구재단 분류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및 논문 작성언어 등 검색 대상 자료의 속성을 지정하여 검색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오른쪽 대괄호 11"/>
          <p:cNvSpPr/>
          <p:nvPr/>
        </p:nvSpPr>
        <p:spPr>
          <a:xfrm>
            <a:off x="6382756" y="1509843"/>
            <a:ext cx="73025" cy="453936"/>
          </a:xfrm>
          <a:prstGeom prst="rightBracket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오른쪽 대괄호 12"/>
          <p:cNvSpPr/>
          <p:nvPr/>
        </p:nvSpPr>
        <p:spPr>
          <a:xfrm>
            <a:off x="6382756" y="2149482"/>
            <a:ext cx="73025" cy="1295133"/>
          </a:xfrm>
          <a:prstGeom prst="rightBracket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오른쪽 대괄호 13"/>
          <p:cNvSpPr/>
          <p:nvPr/>
        </p:nvSpPr>
        <p:spPr>
          <a:xfrm>
            <a:off x="6382756" y="3552083"/>
            <a:ext cx="73025" cy="2776232"/>
          </a:xfrm>
          <a:prstGeom prst="rightBracket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161841" y="1580265"/>
            <a:ext cx="288032" cy="3130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6159436" y="2492860"/>
            <a:ext cx="288032" cy="3130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159436" y="4509120"/>
            <a:ext cx="288032" cy="3130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꺾인 연결선 20"/>
          <p:cNvCxnSpPr>
            <a:stCxn id="17" idx="3"/>
            <a:endCxn id="9" idx="1"/>
          </p:cNvCxnSpPr>
          <p:nvPr/>
        </p:nvCxnSpPr>
        <p:spPr>
          <a:xfrm flipV="1">
            <a:off x="6449873" y="1689743"/>
            <a:ext cx="282367" cy="47068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꺾인 연결선 23"/>
          <p:cNvCxnSpPr>
            <a:stCxn id="19" idx="3"/>
            <a:endCxn id="10" idx="1"/>
          </p:cNvCxnSpPr>
          <p:nvPr/>
        </p:nvCxnSpPr>
        <p:spPr>
          <a:xfrm>
            <a:off x="6447468" y="2649406"/>
            <a:ext cx="284773" cy="1152104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꺾인 연결선 26"/>
          <p:cNvCxnSpPr>
            <a:stCxn id="20" idx="3"/>
            <a:endCxn id="11" idx="1"/>
          </p:cNvCxnSpPr>
          <p:nvPr/>
        </p:nvCxnSpPr>
        <p:spPr>
          <a:xfrm>
            <a:off x="6447468" y="4665666"/>
            <a:ext cx="284773" cy="1175602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5140751" y="2566361"/>
            <a:ext cx="1002059" cy="358583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810536" y="2582668"/>
            <a:ext cx="1097168" cy="1062356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9873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1" t="6381" r="19459" b="55437"/>
          <a:stretch/>
        </p:blipFill>
        <p:spPr>
          <a:xfrm>
            <a:off x="479968" y="966911"/>
            <a:ext cx="5329986" cy="559648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검색결과 </a:t>
            </a:r>
            <a:r>
              <a:rPr lang="en-US" altLang="ko-KR" dirty="0" smtClean="0"/>
              <a:t>(1) – </a:t>
            </a:r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506301" y="1052736"/>
            <a:ext cx="1080120" cy="720080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06301" y="1836510"/>
            <a:ext cx="1080120" cy="4726886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654527" y="1052736"/>
            <a:ext cx="4213617" cy="720080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651719" y="1836509"/>
            <a:ext cx="4213617" cy="4726887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300192" y="2183656"/>
            <a:ext cx="2283948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검색결과 정보표시 </a:t>
            </a:r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/ 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정렬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검색식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검색결과 건수 출력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검색결과를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제목순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발행일순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제목순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인기도순으로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각각 내림차순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오름차순 정렬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페이지 당 검색결과 건수를 최대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200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개까지 확장하여 출력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300192" y="1052736"/>
            <a:ext cx="2283948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결과내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재검색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검색결과 페이지의 자료를 대상으로 검색 실행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전체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간행물명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발행기관명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저자명 등 필드 지정 검색 지원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00192" y="3530600"/>
            <a:ext cx="2283948" cy="135976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검색결과 리스트</a:t>
            </a:r>
            <a:endParaRPr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검색결과에서 제목 클릭 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논문 상세페이지로 이동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검색결과 하단의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원문저장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]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또는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[</a:t>
            </a:r>
            <a:r>
              <a:rPr lang="en-US" altLang="ko-KR" sz="1000" dirty="0" err="1">
                <a:solidFill>
                  <a:schemeClr val="tx1"/>
                </a:solidFill>
                <a:latin typeface="+mn-ea"/>
              </a:rPr>
              <a:t>QuickView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클릭 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논문을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PDF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파일로 다운로드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받거나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웹에서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열람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가능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300192" y="5085185"/>
            <a:ext cx="2283948" cy="864095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검색결과 </a:t>
            </a:r>
            <a:r>
              <a:rPr lang="ko-KR" altLang="en-US" sz="1000" b="1" dirty="0" err="1">
                <a:solidFill>
                  <a:schemeClr val="tx1"/>
                </a:solidFill>
                <a:latin typeface="+mn-ea"/>
              </a:rPr>
              <a:t>패싯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자료유형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간행물명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주제분류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발행연도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해외등재정보 등으로 검색결과를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필터링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실행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17" name="꺾인 연결선 16"/>
          <p:cNvCxnSpPr>
            <a:stCxn id="6" idx="0"/>
            <a:endCxn id="11" idx="0"/>
          </p:cNvCxnSpPr>
          <p:nvPr/>
        </p:nvCxnSpPr>
        <p:spPr>
          <a:xfrm rot="5400000" flipH="1" flipV="1">
            <a:off x="4244263" y="-2145166"/>
            <a:ext cx="12700" cy="6395805"/>
          </a:xfrm>
          <a:prstGeom prst="bentConnector3">
            <a:avLst>
              <a:gd name="adj1" fmla="val 180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꺾인 연결선 19"/>
          <p:cNvCxnSpPr>
            <a:stCxn id="10" idx="1"/>
            <a:endCxn id="8" idx="3"/>
          </p:cNvCxnSpPr>
          <p:nvPr/>
        </p:nvCxnSpPr>
        <p:spPr>
          <a:xfrm rot="10800000">
            <a:off x="5868144" y="1412776"/>
            <a:ext cx="432048" cy="1346944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꺾인 연결선 26"/>
          <p:cNvCxnSpPr>
            <a:stCxn id="13" idx="2"/>
            <a:endCxn id="7" idx="2"/>
          </p:cNvCxnSpPr>
          <p:nvPr/>
        </p:nvCxnSpPr>
        <p:spPr>
          <a:xfrm rot="5400000">
            <a:off x="3937206" y="3058436"/>
            <a:ext cx="614116" cy="6395805"/>
          </a:xfrm>
          <a:prstGeom prst="bentConnector3">
            <a:avLst>
              <a:gd name="adj1" fmla="val 137224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꺾인 연결선 30"/>
          <p:cNvCxnSpPr>
            <a:stCxn id="12" idx="1"/>
            <a:endCxn id="9" idx="3"/>
          </p:cNvCxnSpPr>
          <p:nvPr/>
        </p:nvCxnSpPr>
        <p:spPr>
          <a:xfrm rot="10800000">
            <a:off x="5865336" y="4199953"/>
            <a:ext cx="434856" cy="10532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41121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검색결과 </a:t>
            </a:r>
            <a:r>
              <a:rPr lang="en-US" altLang="ko-KR" dirty="0" smtClean="0"/>
              <a:t>(2) </a:t>
            </a:r>
            <a:r>
              <a:rPr lang="en-US" altLang="ko-KR" dirty="0"/>
              <a:t>– </a:t>
            </a:r>
            <a:r>
              <a:rPr lang="ko-KR" altLang="en-US" dirty="0" err="1" smtClean="0"/>
              <a:t>패싯</a:t>
            </a:r>
            <a:r>
              <a:rPr lang="ko-KR" altLang="en-US" dirty="0" smtClean="0"/>
              <a:t> 활용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8" t="6546" r="18011" b="46727"/>
          <a:stretch/>
        </p:blipFill>
        <p:spPr>
          <a:xfrm>
            <a:off x="539552" y="845305"/>
            <a:ext cx="4680520" cy="595491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92128" y="1916832"/>
            <a:ext cx="883528" cy="144016"/>
          </a:xfrm>
          <a:prstGeom prst="rect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547664" y="1916832"/>
            <a:ext cx="2664296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DBpia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의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패싯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기능은 </a:t>
            </a:r>
            <a:r>
              <a:rPr lang="en-US" altLang="ko-KR" sz="1000" b="1" dirty="0" smtClean="0">
                <a:solidFill>
                  <a:srgbClr val="C00000"/>
                </a:solidFill>
                <a:latin typeface="+mn-ea"/>
              </a:rPr>
              <a:t>One Click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으로 동작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만 여건 이상의 검색결과 중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</a:t>
            </a: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자료 유형이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전자저널인 것을 선택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156176" y="960976"/>
            <a:ext cx="2283948" cy="181995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패싯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(facet)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이란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 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메타데이터를 통해 검색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결과를 확장하거나 구체화할 수 있는 다양한 옵션을 지원하는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기능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검색된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자료가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범주 즉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"</a:t>
            </a:r>
            <a:r>
              <a:rPr lang="ko-KR" altLang="en-US" sz="1000" dirty="0" err="1">
                <a:solidFill>
                  <a:schemeClr val="tx1"/>
                </a:solidFill>
                <a:latin typeface="+mn-ea"/>
              </a:rPr>
              <a:t>패싯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(facet)"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사이에 어떻게 분포되는지 손쉽게 시각화 할 수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있음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패싯은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기존의 검색 결과에 시각화를 추가함으로써 이용자의 자료이용에 편리성을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제공함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8" t="6545" r="18611" b="46513"/>
          <a:stretch/>
        </p:blipFill>
        <p:spPr>
          <a:xfrm>
            <a:off x="556486" y="836712"/>
            <a:ext cx="4659137" cy="5954917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1536576" y="1772816"/>
            <a:ext cx="2858479" cy="81320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전체 검색결과 중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자료유형이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전자저널 논문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’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인 것만 필터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추가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패싯을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위해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주제분류가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사회과학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’ &gt; ‘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교육학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’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인 것을 선택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536576" y="960976"/>
            <a:ext cx="3636671" cy="576064"/>
          </a:xfrm>
          <a:prstGeom prst="rect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60935" y="3813682"/>
            <a:ext cx="883528" cy="113523"/>
          </a:xfrm>
          <a:prstGeom prst="rect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7" t="6463" r="18389" b="47687"/>
          <a:stretch/>
        </p:blipFill>
        <p:spPr>
          <a:xfrm>
            <a:off x="539552" y="836712"/>
            <a:ext cx="4659137" cy="5946884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536576" y="960976"/>
            <a:ext cx="3636671" cy="576064"/>
          </a:xfrm>
          <a:prstGeom prst="rect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85379" y="1916832"/>
            <a:ext cx="897026" cy="504056"/>
          </a:xfrm>
          <a:prstGeom prst="rect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547664" y="1762258"/>
            <a:ext cx="2858479" cy="101866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전체 검색결과 중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자료유형이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전자저널 논문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’ &amp;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주제분류가 교육학인 것만 필터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추가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패싯을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위해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자료 유형이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학술저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널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’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인 것을 선택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8" t="6699" r="18833" b="46970"/>
          <a:stretch/>
        </p:blipFill>
        <p:spPr>
          <a:xfrm>
            <a:off x="539552" y="836712"/>
            <a:ext cx="4640808" cy="6012975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1536575" y="960976"/>
            <a:ext cx="3636671" cy="576064"/>
          </a:xfrm>
          <a:prstGeom prst="rect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547664" y="1670082"/>
            <a:ext cx="3632696" cy="101866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1~2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음절의 키워드로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검색 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, </a:t>
            </a: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검색결과에 수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~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 만 여건의 논문이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출력되어</a:t>
            </a:r>
            <a:endParaRPr lang="ko-KR" altLang="en-US" sz="1000" dirty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검색결과의 효용성이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저하됨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이 때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3~4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차례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패싯을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실행하면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검색결과가 크게 좁혀지고 원하는 정보에 도달할 가능성이 상승함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10464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 animBg="1"/>
      <p:bldP spid="22" grpId="0" animBg="1"/>
      <p:bldP spid="8" grpId="0" animBg="1"/>
      <p:bldP spid="11" grpId="0" animBg="1"/>
      <p:bldP spid="14" grpId="0" animBg="1"/>
      <p:bldP spid="15" grpId="0" animBg="1"/>
      <p:bldP spid="23" grpId="0" animBg="1"/>
      <p:bldP spid="18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논문 상세정보 페이지 활용 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15" t="16876" r="14100"/>
          <a:stretch/>
        </p:blipFill>
        <p:spPr bwMode="auto">
          <a:xfrm>
            <a:off x="305347" y="980728"/>
            <a:ext cx="6066853" cy="5123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6588224" y="1084531"/>
            <a:ext cx="2283948" cy="199448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원문 저장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원문을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PDF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로 다운로드 받는 기능 제공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b="1" dirty="0" err="1" smtClean="0">
                <a:solidFill>
                  <a:schemeClr val="tx1"/>
                </a:solidFill>
                <a:latin typeface="+mn-ea"/>
              </a:rPr>
              <a:t>QuickView</a:t>
            </a:r>
            <a:endParaRPr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  <a:defRPr/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PDF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파일을 다운로드 전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페이지까지 본문 열람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기관회원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미인증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원문의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첫페이지만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열람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 typeface="맑은 고딕" panose="020B0503020000020004" pitchFamily="50" charset="-127"/>
              <a:buChar char="-"/>
              <a:defRPr/>
            </a:pPr>
            <a:endParaRPr lang="en-US" altLang="ko-KR" sz="1000" dirty="0">
              <a:solidFill>
                <a:schemeClr val="tx1"/>
              </a:solidFill>
              <a:latin typeface="+mn-ea"/>
            </a:endParaRPr>
          </a:p>
          <a:p>
            <a:pPr>
              <a:defRPr/>
            </a:pP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* </a:t>
            </a: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원문저장</a:t>
            </a: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  <a:r>
              <a:rPr lang="en-US" altLang="ko-KR" sz="10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QuickView</a:t>
            </a: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는 기관회원 인증 시에만 이용가능</a:t>
            </a:r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8599" y="2448093"/>
            <a:ext cx="1209065" cy="504056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237387" y="1240583"/>
            <a:ext cx="918789" cy="1169568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596029" y="4725144"/>
            <a:ext cx="2283948" cy="99724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서지정보 열람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간행물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명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권호명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발행기관명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초록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목차 등 서지정보 등 제공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참고문헌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일부 논문에 한함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등 연관 정보 제공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596029" y="3254010"/>
            <a:ext cx="2283948" cy="129614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부가서비스 이용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논문의 서지정보의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EndNote, </a:t>
            </a: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Refworks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등 서지관리도구로 반출 지원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서지정보의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SNS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공유 기능 지원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논문이 속한 간행물에 대한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Alert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서비스 제공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38599" y="3050999"/>
            <a:ext cx="4233401" cy="290885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644009" y="3050999"/>
            <a:ext cx="1656184" cy="145442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211959" y="2448094"/>
            <a:ext cx="2088233" cy="504056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꺾인 연결선 17"/>
          <p:cNvCxnSpPr>
            <a:stCxn id="11" idx="0"/>
            <a:endCxn id="10" idx="0"/>
          </p:cNvCxnSpPr>
          <p:nvPr/>
        </p:nvCxnSpPr>
        <p:spPr>
          <a:xfrm rot="5400000" flipH="1" flipV="1">
            <a:off x="3654884" y="-1627221"/>
            <a:ext cx="1363562" cy="6787066"/>
          </a:xfrm>
          <a:prstGeom prst="bentConnector3">
            <a:avLst>
              <a:gd name="adj1" fmla="val 116765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꺾인 연결선 20"/>
          <p:cNvCxnSpPr>
            <a:stCxn id="12" idx="0"/>
            <a:endCxn id="10" idx="0"/>
          </p:cNvCxnSpPr>
          <p:nvPr/>
        </p:nvCxnSpPr>
        <p:spPr>
          <a:xfrm rot="5400000" flipH="1" flipV="1">
            <a:off x="6635464" y="145849"/>
            <a:ext cx="156052" cy="2033416"/>
          </a:xfrm>
          <a:prstGeom prst="bentConnector3">
            <a:avLst>
              <a:gd name="adj1" fmla="val 24649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꺾인 연결선 23"/>
          <p:cNvCxnSpPr>
            <a:stCxn id="15" idx="2"/>
            <a:endCxn id="13" idx="2"/>
          </p:cNvCxnSpPr>
          <p:nvPr/>
        </p:nvCxnSpPr>
        <p:spPr>
          <a:xfrm rot="5400000" flipH="1" flipV="1">
            <a:off x="4977916" y="3199771"/>
            <a:ext cx="237470" cy="5282703"/>
          </a:xfrm>
          <a:prstGeom prst="bentConnector3">
            <a:avLst>
              <a:gd name="adj1" fmla="val -159275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꺾인 연결선 31"/>
          <p:cNvCxnSpPr>
            <a:stCxn id="17" idx="3"/>
            <a:endCxn id="14" idx="1"/>
          </p:cNvCxnSpPr>
          <p:nvPr/>
        </p:nvCxnSpPr>
        <p:spPr>
          <a:xfrm>
            <a:off x="6300192" y="2700122"/>
            <a:ext cx="295837" cy="1201960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꺾인 연결선 34"/>
          <p:cNvCxnSpPr>
            <a:stCxn id="16" idx="3"/>
            <a:endCxn id="14" idx="1"/>
          </p:cNvCxnSpPr>
          <p:nvPr/>
        </p:nvCxnSpPr>
        <p:spPr>
          <a:xfrm>
            <a:off x="6300193" y="3778214"/>
            <a:ext cx="295836" cy="123868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5030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논문 상세정보 페이지 활용 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98"/>
          <a:stretch/>
        </p:blipFill>
        <p:spPr>
          <a:xfrm>
            <a:off x="918702" y="908720"/>
            <a:ext cx="4805426" cy="540060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104476" y="908721"/>
            <a:ext cx="2283948" cy="144016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이 논문과 함께 다운받은 논문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해당 논문을 다운로드 받은 이용자가 다운로드 받은 다른 논문들의 목록을 최대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10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 노출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이용자들의 실제 이용에 근거하여 제시되므로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연관성이 높은 논문에 접근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00493" y="2492897"/>
            <a:ext cx="2283948" cy="1116123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제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저자의 다른 논문</a:t>
            </a:r>
            <a:endParaRPr lang="en-US" altLang="ko-KR" sz="1000" b="1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DBpia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에서 자동으로 식별한 저자명을 기반으로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해당 논문의 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저자가 작성한 다른 논문의 목록을 최대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10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개까지 노출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55576" y="894451"/>
            <a:ext cx="4752528" cy="3182621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55576" y="4149080"/>
            <a:ext cx="4752528" cy="217515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꺾인 연결선 12"/>
          <p:cNvCxnSpPr>
            <a:stCxn id="10" idx="3"/>
            <a:endCxn id="8" idx="1"/>
          </p:cNvCxnSpPr>
          <p:nvPr/>
        </p:nvCxnSpPr>
        <p:spPr>
          <a:xfrm flipV="1">
            <a:off x="5508104" y="1628801"/>
            <a:ext cx="596372" cy="856961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꺾인 연결선 15"/>
          <p:cNvCxnSpPr>
            <a:stCxn id="11" idx="3"/>
            <a:endCxn id="9" idx="1"/>
          </p:cNvCxnSpPr>
          <p:nvPr/>
        </p:nvCxnSpPr>
        <p:spPr>
          <a:xfrm flipV="1">
            <a:off x="5508104" y="3050959"/>
            <a:ext cx="592389" cy="2185701"/>
          </a:xfrm>
          <a:prstGeom prst="bentConnector3">
            <a:avLst>
              <a:gd name="adj1" fmla="val 50000"/>
            </a:avLst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683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7704" y="321297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987824" y="2708920"/>
            <a:ext cx="59766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 smtClean="0"/>
              <a:t>Additional Functions &amp;</a:t>
            </a:r>
          </a:p>
          <a:p>
            <a:pPr algn="ctr"/>
            <a:r>
              <a:rPr lang="en-US" altLang="ko-KR" sz="4000" b="1" dirty="0" smtClean="0"/>
              <a:t>Personalized Functions</a:t>
            </a:r>
            <a:endParaRPr lang="ko-KR" altLang="en-US" sz="40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20" y="1859342"/>
            <a:ext cx="2407042" cy="240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462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내보내기</a:t>
            </a:r>
            <a:endParaRPr lang="ko-KR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3" t="16555" r="20240" b="6389"/>
          <a:stretch/>
        </p:blipFill>
        <p:spPr bwMode="auto">
          <a:xfrm>
            <a:off x="251521" y="908720"/>
            <a:ext cx="5616624" cy="4467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49080"/>
            <a:ext cx="4343400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927" y="1983290"/>
            <a:ext cx="2369063" cy="50405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6"/>
          <a:stretch/>
        </p:blipFill>
        <p:spPr>
          <a:xfrm>
            <a:off x="6717927" y="1052736"/>
            <a:ext cx="1557420" cy="64807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7" b="12733"/>
          <a:stretch/>
        </p:blipFill>
        <p:spPr>
          <a:xfrm>
            <a:off x="6743700" y="2769828"/>
            <a:ext cx="2026509" cy="563595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4358435" y="2420889"/>
            <a:ext cx="1077661" cy="108011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구부러진 연결선 13"/>
          <p:cNvCxnSpPr>
            <a:stCxn id="13" idx="3"/>
            <a:endCxn id="8" idx="1"/>
          </p:cNvCxnSpPr>
          <p:nvPr/>
        </p:nvCxnSpPr>
        <p:spPr>
          <a:xfrm flipV="1">
            <a:off x="5436096" y="1376772"/>
            <a:ext cx="1281831" cy="1584177"/>
          </a:xfrm>
          <a:prstGeom prst="curvedConnector3">
            <a:avLst>
              <a:gd name="adj1" fmla="val 50000"/>
            </a:avLst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구부러진 연결선 16"/>
          <p:cNvCxnSpPr>
            <a:stCxn id="13" idx="3"/>
            <a:endCxn id="7" idx="1"/>
          </p:cNvCxnSpPr>
          <p:nvPr/>
        </p:nvCxnSpPr>
        <p:spPr>
          <a:xfrm flipV="1">
            <a:off x="5436096" y="2235318"/>
            <a:ext cx="1281831" cy="725631"/>
          </a:xfrm>
          <a:prstGeom prst="curvedConnector3">
            <a:avLst>
              <a:gd name="adj1" fmla="val 50000"/>
            </a:avLst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구부러진 연결선 19"/>
          <p:cNvCxnSpPr>
            <a:stCxn id="13" idx="3"/>
            <a:endCxn id="9" idx="1"/>
          </p:cNvCxnSpPr>
          <p:nvPr/>
        </p:nvCxnSpPr>
        <p:spPr>
          <a:xfrm>
            <a:off x="5436096" y="2960949"/>
            <a:ext cx="1307604" cy="90677"/>
          </a:xfrm>
          <a:prstGeom prst="curvedConnector3">
            <a:avLst>
              <a:gd name="adj1" fmla="val 50000"/>
            </a:avLst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구부러진 연결선 22"/>
          <p:cNvCxnSpPr>
            <a:stCxn id="13" idx="3"/>
            <a:endCxn id="1028" idx="0"/>
          </p:cNvCxnSpPr>
          <p:nvPr/>
        </p:nvCxnSpPr>
        <p:spPr>
          <a:xfrm>
            <a:off x="5436096" y="2960949"/>
            <a:ext cx="1307604" cy="1188131"/>
          </a:xfrm>
          <a:prstGeom prst="curvedConnector2">
            <a:avLst/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직사각형 43"/>
          <p:cNvSpPr/>
          <p:nvPr/>
        </p:nvSpPr>
        <p:spPr>
          <a:xfrm>
            <a:off x="251520" y="4581128"/>
            <a:ext cx="3672408" cy="144016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내보내기는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논문의 서지정보를 상용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무료 서지관리도구로 반출하거나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TXT,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엑셀 등으로 다운로드 받을 수 있는 기능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Endnote, </a:t>
            </a: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RefWorks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등 상용 서지관리도구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FireFox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Add- on </a:t>
            </a: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Zotezo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지원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TXT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로 다운로드 받을 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서지정보를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APA style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로 저장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검색결과 페이지에서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 이상의 서지정보를 선택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한 번에 다운로드도 가능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1754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모두 저장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19" t="23882" r="21029"/>
          <a:stretch/>
        </p:blipFill>
        <p:spPr bwMode="auto">
          <a:xfrm>
            <a:off x="532869" y="981413"/>
            <a:ext cx="6199371" cy="50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24944"/>
            <a:ext cx="2687605" cy="233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5580112" y="1124744"/>
            <a:ext cx="3003368" cy="136815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모두저장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은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검색결과 페이지에서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 이상 다수의 논문을 한 번에 다운로드 받을 수 있도록 하는 기능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회 최대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50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개의 논문 다운로드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Windows, Internet Explorer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에서만 사용 가능하며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최초 실행 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다운로드 프로그램을 설치해야 함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55776" y="1756191"/>
            <a:ext cx="711580" cy="288032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구부러진 연결선 8"/>
          <p:cNvCxnSpPr>
            <a:stCxn id="8" idx="3"/>
            <a:endCxn id="2051" idx="1"/>
          </p:cNvCxnSpPr>
          <p:nvPr/>
        </p:nvCxnSpPr>
        <p:spPr>
          <a:xfrm>
            <a:off x="3267356" y="1900207"/>
            <a:ext cx="1664684" cy="2193261"/>
          </a:xfrm>
          <a:prstGeom prst="curvedConnector3">
            <a:avLst>
              <a:gd name="adj1" fmla="val 50000"/>
            </a:avLst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91074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개인화 기능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8235" r="20161" b="13726"/>
          <a:stretch/>
        </p:blipFill>
        <p:spPr bwMode="auto">
          <a:xfrm>
            <a:off x="254329" y="861931"/>
            <a:ext cx="6696744" cy="5450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6014969" y="1772816"/>
            <a:ext cx="885586" cy="288032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8" t="8398" r="19626" b="13001"/>
          <a:stretch/>
        </p:blipFill>
        <p:spPr bwMode="auto">
          <a:xfrm>
            <a:off x="251520" y="878277"/>
            <a:ext cx="6696744" cy="5447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112555" y="861932"/>
            <a:ext cx="1923942" cy="163096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개인화 기능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DBpia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개인회원 계정으로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검색식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저장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보관함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알림 서비스 등 부가 기능 이용가능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DBpia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개인회원 가입은 무료이며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기관회원 인증 여부와 관계 없이 이용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01238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개인화 기능 </a:t>
            </a:r>
            <a:r>
              <a:rPr lang="en-US" altLang="ko-KR" dirty="0" smtClean="0"/>
              <a:t>(1) – </a:t>
            </a:r>
            <a:r>
              <a:rPr lang="ko-KR" altLang="en-US" dirty="0" smtClean="0"/>
              <a:t>오늘 본 </a:t>
            </a:r>
            <a:r>
              <a:rPr lang="ko-KR" altLang="en-US" dirty="0" err="1" smtClean="0"/>
              <a:t>검색어</a:t>
            </a:r>
            <a:r>
              <a:rPr lang="ko-KR" altLang="en-US" dirty="0" smtClean="0"/>
              <a:t> </a:t>
            </a:r>
            <a:r>
              <a:rPr lang="en-US" altLang="ko-KR" dirty="0" smtClean="0"/>
              <a:t>&amp; </a:t>
            </a:r>
            <a:r>
              <a:rPr lang="ko-KR" altLang="en-US" dirty="0" err="1" smtClean="0"/>
              <a:t>검색식</a:t>
            </a:r>
            <a:r>
              <a:rPr lang="ko-KR" altLang="en-US" dirty="0" smtClean="0"/>
              <a:t> 저장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4" t="25476" r="20255" b="5822"/>
          <a:stretch/>
        </p:blipFill>
        <p:spPr bwMode="auto">
          <a:xfrm>
            <a:off x="248179" y="973444"/>
            <a:ext cx="7337137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64" t="32580" r="20369" b="5720"/>
          <a:stretch/>
        </p:blipFill>
        <p:spPr bwMode="auto">
          <a:xfrm>
            <a:off x="1835696" y="1556793"/>
            <a:ext cx="5717169" cy="460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5918662" y="1190925"/>
            <a:ext cx="885586" cy="288032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979712" y="1633418"/>
            <a:ext cx="4104456" cy="1435541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979712" y="3167149"/>
            <a:ext cx="4104456" cy="1846027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361456" y="1633417"/>
            <a:ext cx="2346140" cy="1075503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오늘 본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검색어는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당일 검색한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검색어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및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검색식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기록을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개까지 노출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검색어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및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검색식을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클릭할 경우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해당 검색결과 출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365251" y="3167149"/>
            <a:ext cx="2342345" cy="1846027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검색식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저장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저장된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검색어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은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개인회원으로 로그인할 경우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오늘 본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검색어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검색식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을 개인 계정에 저장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상세검색 혹은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패싯을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통해 복잡한 검색을 수행한 경우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검색식을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저장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향후 동일한 검색을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One-Click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으로 실행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저장된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검색식은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마이페이지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’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에서도 조회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757719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개인화 기능 </a:t>
            </a:r>
            <a:r>
              <a:rPr lang="en-US" altLang="ko-KR" dirty="0" smtClean="0"/>
              <a:t>(2) </a:t>
            </a:r>
            <a:r>
              <a:rPr lang="en-US" altLang="ko-KR" dirty="0"/>
              <a:t>– </a:t>
            </a:r>
            <a:r>
              <a:rPr lang="ko-KR" altLang="en-US" dirty="0" err="1" smtClean="0"/>
              <a:t>알림서비스</a:t>
            </a:r>
            <a:endParaRPr lang="ko-KR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8" t="16185" r="19685" b="13158"/>
          <a:stretch/>
        </p:blipFill>
        <p:spPr bwMode="auto">
          <a:xfrm>
            <a:off x="323527" y="973444"/>
            <a:ext cx="7416825" cy="5359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23526" y="1478957"/>
            <a:ext cx="1512169" cy="241778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436096" y="1157996"/>
            <a:ext cx="3240360" cy="316537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알림서비스는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특정 발행기관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간행물에 새로 등록되는 권호가 있거나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특정 저자 키워드와 매칭되는 논문이 새로 업로드 될 때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지정된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이메일로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논문의 목록을 발송하는 서비스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발행기관 권</a:t>
            </a:r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호 알림 서비스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발행기관 내 신규 권호의 논문 목록을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발송</a:t>
            </a:r>
            <a:endParaRPr lang="ko-KR" altLang="en-US" sz="10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endParaRPr lang="ko-KR" altLang="en-US" sz="1000" dirty="0">
              <a:solidFill>
                <a:schemeClr val="tx1"/>
              </a:solidFill>
              <a:latin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간행물 권</a:t>
            </a:r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호 알림 서비스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간행물 내 신규 권호의 논문 목록을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발송</a:t>
            </a:r>
            <a:endParaRPr lang="ko-KR" altLang="en-US" sz="10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endParaRPr lang="ko-KR" altLang="en-US" sz="1000" dirty="0">
              <a:solidFill>
                <a:schemeClr val="tx1"/>
              </a:solidFill>
              <a:latin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1" dirty="0" err="1">
                <a:solidFill>
                  <a:schemeClr val="tx1"/>
                </a:solidFill>
                <a:latin typeface="+mn-ea"/>
              </a:rPr>
              <a:t>키워드별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 논문 알림 서비스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등록한 키워드와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저자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키워드가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일치하는 논문이 있을 때 발송</a:t>
            </a:r>
            <a:endParaRPr lang="ko-KR" altLang="en-US" sz="1000" dirty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endParaRPr lang="ko-KR" altLang="en-US" sz="1000" dirty="0">
              <a:solidFill>
                <a:schemeClr val="tx1"/>
              </a:solidFill>
              <a:latin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주제별 신규간행물 알림 서비스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선택한 주제에서 새롭게 추가된 간행물이 있을 경우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발송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591789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개인화 기능 </a:t>
            </a:r>
            <a:r>
              <a:rPr lang="en-US" altLang="ko-KR" dirty="0" smtClean="0"/>
              <a:t>(3) </a:t>
            </a:r>
            <a:r>
              <a:rPr lang="en-US" altLang="ko-KR" dirty="0"/>
              <a:t>– </a:t>
            </a:r>
            <a:r>
              <a:rPr lang="ko-KR" altLang="en-US" dirty="0" smtClean="0"/>
              <a:t>보관함</a:t>
            </a:r>
            <a:endParaRPr lang="ko-KR" altLang="en-US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4" t="25153" r="19851" b="4091"/>
          <a:stretch/>
        </p:blipFill>
        <p:spPr bwMode="auto">
          <a:xfrm>
            <a:off x="229390" y="954528"/>
            <a:ext cx="7419365" cy="5310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323527" y="1628801"/>
            <a:ext cx="1440162" cy="1008112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436096" y="1170552"/>
            <a:ext cx="3240360" cy="175439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보관함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은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마이페이지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내에 폴더를 생성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DBpia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 수록된 논문의 서지정보를 저장하는 기능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마이페이지의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폴더를 연구과제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또는 주제별로 생성하여 서지정보 관리가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마이페이지에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보관된 논문은 기관회원 인증 상태라면 언제든지 열람이 가능하므로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논문을 물리적인 공간에 저장하지 않아도 됨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검색결과 페이지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또는 논문 상세페이지의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보관함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’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아이콘을 클릭하면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One-Click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으로 저장 가능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04172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개인화 기능 </a:t>
            </a:r>
            <a:r>
              <a:rPr lang="en-US" altLang="ko-KR" dirty="0" smtClean="0"/>
              <a:t>(4) </a:t>
            </a:r>
            <a:r>
              <a:rPr lang="en-US" altLang="ko-KR" dirty="0"/>
              <a:t>– </a:t>
            </a:r>
            <a:r>
              <a:rPr lang="ko-KR" altLang="en-US" dirty="0" err="1" smtClean="0"/>
              <a:t>모바일</a:t>
            </a:r>
            <a:r>
              <a:rPr lang="ko-KR" altLang="en-US" dirty="0" smtClean="0"/>
              <a:t> 열람 논문</a:t>
            </a:r>
            <a:endParaRPr lang="ko-KR" altLang="en-US" dirty="0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5" t="25439" r="18414" b="18430"/>
          <a:stretch/>
        </p:blipFill>
        <p:spPr bwMode="auto">
          <a:xfrm>
            <a:off x="331840" y="980728"/>
            <a:ext cx="7578683" cy="4264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직사각형 24"/>
          <p:cNvSpPr/>
          <p:nvPr/>
        </p:nvSpPr>
        <p:spPr>
          <a:xfrm>
            <a:off x="323527" y="2107918"/>
            <a:ext cx="1440162" cy="252028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5436096" y="1170552"/>
            <a:ext cx="3240360" cy="175439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모바일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열람 논문은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모바일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000" dirty="0" err="1" smtClean="0">
                <a:solidFill>
                  <a:schemeClr val="tx1"/>
                </a:solidFill>
                <a:latin typeface="+mn-ea"/>
              </a:rPr>
              <a:t>DBpia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에서 조회했던 논문 상세페이지 정보를 저장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PC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에서 볼 수 있도록 한 기능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개월 내에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모바일에서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열람한 논문정보 제공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대부분 학술 논문 이용자가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모바일에서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학술논문을 열람하는데 불편함을 느끼고 있으며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실제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PDF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파일 등은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스마트폰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등에서는 사용에 제한이 있음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맑은 고딕" panose="020B0503020000020004" pitchFamily="50" charset="-127"/>
              <a:buChar char="-"/>
              <a:defRPr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모바일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환경에서는 검색을 중심으로 이용하고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검색한 결과를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PC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에서 확인할 수 있도록 연동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검색과 다운로드의 편의성을 높임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5536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428868"/>
            <a:ext cx="9144000" cy="114300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b="1" dirty="0" smtClean="0">
                <a:latin typeface="+mn-ea"/>
              </a:rPr>
              <a:t>Q&amp;A</a:t>
            </a:r>
            <a:endParaRPr lang="ko-KR" altLang="en-US" sz="5400" b="1" dirty="0"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3500438"/>
            <a:ext cx="9144000" cy="15716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E-mail: dbpia@nurimedia.co.kr</a:t>
            </a:r>
          </a:p>
          <a:p>
            <a:pPr algn="ctr"/>
            <a:r>
              <a:rPr lang="ko-KR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고객센터</a:t>
            </a:r>
            <a:r>
              <a:rPr lang="en-US" altLang="ko-KR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:  02-707-0496</a:t>
            </a:r>
          </a:p>
          <a:p>
            <a:pPr algn="ctr"/>
            <a:endParaRPr lang="ko-KR" altLang="en-US" sz="20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4" name="그림 3" descr="nurimedia_영문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989" y="6381328"/>
            <a:ext cx="1811515" cy="29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79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5927</TotalTime>
  <Words>1776</Words>
  <Application>Microsoft Office PowerPoint</Application>
  <PresentationFormat>화면 슬라이드 쇼(4:3)</PresentationFormat>
  <Paragraphs>263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PowerPoint 프레젠테이션</vt:lpstr>
      <vt:lpstr>DBpia는?</vt:lpstr>
      <vt:lpstr>Partners (1) – 대학, 연구소</vt:lpstr>
      <vt:lpstr>Partners (2) – 학회, 출판사</vt:lpstr>
      <vt:lpstr>PowerPoint 프레젠테이션</vt:lpstr>
      <vt:lpstr>인증방식</vt:lpstr>
      <vt:lpstr>접속하기 (1) – PC 환경 (도서관 홈페이지를 통한 접속)</vt:lpstr>
      <vt:lpstr>접속하기 (2) – Mobile 환경</vt:lpstr>
      <vt:lpstr>접속하기 (3) – 포털 및 검색엔진을 통한 접속</vt:lpstr>
      <vt:lpstr>PowerPoint 프레젠테이션</vt:lpstr>
      <vt:lpstr>첫 화면 구성</vt:lpstr>
      <vt:lpstr>기본검색</vt:lpstr>
      <vt:lpstr>상세검색</vt:lpstr>
      <vt:lpstr>검색결과 (1) – 개요</vt:lpstr>
      <vt:lpstr>검색결과 (2) – 패싯 활용</vt:lpstr>
      <vt:lpstr>논문 상세정보 페이지 활용 (1)</vt:lpstr>
      <vt:lpstr>논문 상세정보 페이지 활용 (2)</vt:lpstr>
      <vt:lpstr>PowerPoint 프레젠테이션</vt:lpstr>
      <vt:lpstr>내보내기</vt:lpstr>
      <vt:lpstr>모두 저장</vt:lpstr>
      <vt:lpstr>개인화 기능</vt:lpstr>
      <vt:lpstr>개인화 기능 (1) – 오늘 본 검색어 &amp; 검색식 저장</vt:lpstr>
      <vt:lpstr>개인화 기능 (2) – 알림서비스</vt:lpstr>
      <vt:lpstr>개인화 기능 (3) – 보관함</vt:lpstr>
      <vt:lpstr>개인화 기능 (4) – 모바일 열람 논문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왕 일</dc:creator>
  <cp:lastModifiedBy>nurimedia</cp:lastModifiedBy>
  <cp:revision>231</cp:revision>
  <dcterms:created xsi:type="dcterms:W3CDTF">2014-06-26T08:07:32Z</dcterms:created>
  <dcterms:modified xsi:type="dcterms:W3CDTF">2014-11-17T05:36:32Z</dcterms:modified>
</cp:coreProperties>
</file>