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7" r:id="rId2"/>
    <p:sldId id="301" r:id="rId3"/>
    <p:sldId id="262" r:id="rId4"/>
    <p:sldId id="260" r:id="rId5"/>
    <p:sldId id="300" r:id="rId6"/>
    <p:sldId id="302" r:id="rId7"/>
    <p:sldId id="258" r:id="rId8"/>
    <p:sldId id="265" r:id="rId9"/>
    <p:sldId id="259" r:id="rId10"/>
    <p:sldId id="261" r:id="rId11"/>
    <p:sldId id="263" r:id="rId12"/>
    <p:sldId id="320" r:id="rId13"/>
    <p:sldId id="267" r:id="rId14"/>
    <p:sldId id="268" r:id="rId15"/>
    <p:sldId id="317" r:id="rId16"/>
    <p:sldId id="318" r:id="rId17"/>
    <p:sldId id="319" r:id="rId18"/>
    <p:sldId id="277" r:id="rId19"/>
    <p:sldId id="273" r:id="rId20"/>
    <p:sldId id="274" r:id="rId21"/>
    <p:sldId id="321" r:id="rId22"/>
    <p:sldId id="293" r:id="rId23"/>
    <p:sldId id="295" r:id="rId24"/>
    <p:sldId id="294" r:id="rId25"/>
    <p:sldId id="296" r:id="rId26"/>
    <p:sldId id="297" r:id="rId27"/>
    <p:sldId id="298" r:id="rId28"/>
    <p:sldId id="303" r:id="rId29"/>
    <p:sldId id="304" r:id="rId30"/>
    <p:sldId id="305" r:id="rId31"/>
    <p:sldId id="306" r:id="rId32"/>
    <p:sldId id="307" r:id="rId33"/>
    <p:sldId id="308" r:id="rId34"/>
    <p:sldId id="309" r:id="rId35"/>
    <p:sldId id="311" r:id="rId36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invertIfNegative val="0"/>
          <c:cat>
            <c:strRef>
              <c:f>Sheet1!$A$2:$A$9</c:f>
              <c:strCache>
                <c:ptCount val="8"/>
                <c:pt idx="0">
                  <c:v>공학</c:v>
                </c:pt>
                <c:pt idx="1">
                  <c:v>농.수.해양</c:v>
                </c:pt>
                <c:pt idx="2">
                  <c:v>사회과학</c:v>
                </c:pt>
                <c:pt idx="3">
                  <c:v>어문학</c:v>
                </c:pt>
                <c:pt idx="4">
                  <c:v>예체능</c:v>
                </c:pt>
                <c:pt idx="5">
                  <c:v>의약학</c:v>
                </c:pt>
                <c:pt idx="6">
                  <c:v>인문학</c:v>
                </c:pt>
                <c:pt idx="7">
                  <c:v>자연과학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6.5</c:v>
                </c:pt>
                <c:pt idx="1">
                  <c:v>3.9</c:v>
                </c:pt>
                <c:pt idx="2">
                  <c:v>36.9</c:v>
                </c:pt>
                <c:pt idx="3">
                  <c:v>11.9</c:v>
                </c:pt>
                <c:pt idx="4">
                  <c:v>7.5</c:v>
                </c:pt>
                <c:pt idx="5">
                  <c:v>8.7000000000000011</c:v>
                </c:pt>
                <c:pt idx="6">
                  <c:v>18.100000000000001</c:v>
                </c:pt>
                <c:pt idx="7">
                  <c:v>6.5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95546752"/>
        <c:axId val="36126720"/>
      </c:barChart>
      <c:valAx>
        <c:axId val="36126720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crossAx val="95546752"/>
        <c:crosses val="autoZero"/>
        <c:crossBetween val="between"/>
      </c:valAx>
      <c:catAx>
        <c:axId val="95546752"/>
        <c:scaling>
          <c:orientation val="minMax"/>
        </c:scaling>
        <c:delete val="0"/>
        <c:axPos val="b"/>
        <c:majorTickMark val="none"/>
        <c:minorTickMark val="none"/>
        <c:tickLblPos val="nextTo"/>
        <c:crossAx val="36126720"/>
        <c:crosses val="autoZero"/>
        <c:auto val="1"/>
        <c:lblAlgn val="ctr"/>
        <c:lblOffset val="100"/>
        <c:noMultiLvlLbl val="0"/>
      </c:catAx>
    </c:plotArea>
    <c:plotVisOnly val="1"/>
    <c:dispBlanksAs val="gap"/>
    <c:showDLblsOverMax val="0"/>
  </c:chart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77900-E797-4B23-87FF-EDC28E0B006B}" type="datetimeFigureOut">
              <a:rPr lang="ko-KR" altLang="en-US" smtClean="0"/>
              <a:pPr/>
              <a:t>2015-04-13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74205-5BA5-43A2-B5E7-C800640AD9C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77900-E797-4B23-87FF-EDC28E0B006B}" type="datetimeFigureOut">
              <a:rPr lang="ko-KR" altLang="en-US" smtClean="0"/>
              <a:pPr/>
              <a:t>2015-04-13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74205-5BA5-43A2-B5E7-C800640AD9C1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77900-E797-4B23-87FF-EDC28E0B006B}" type="datetimeFigureOut">
              <a:rPr lang="ko-KR" altLang="en-US" smtClean="0"/>
              <a:pPr/>
              <a:t>2015-04-13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74205-5BA5-43A2-B5E7-C800640AD9C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77900-E797-4B23-87FF-EDC28E0B006B}" type="datetimeFigureOut">
              <a:rPr lang="ko-KR" altLang="en-US" smtClean="0"/>
              <a:pPr/>
              <a:t>2015-04-13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74205-5BA5-43A2-B5E7-C800640AD9C1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77900-E797-4B23-87FF-EDC28E0B006B}" type="datetimeFigureOut">
              <a:rPr lang="ko-KR" altLang="en-US" smtClean="0"/>
              <a:pPr/>
              <a:t>2015-04-13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74205-5BA5-43A2-B5E7-C800640AD9C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77900-E797-4B23-87FF-EDC28E0B006B}" type="datetimeFigureOut">
              <a:rPr lang="ko-KR" altLang="en-US" smtClean="0"/>
              <a:pPr/>
              <a:t>2015-04-13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74205-5BA5-43A2-B5E7-C800640AD9C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77900-E797-4B23-87FF-EDC28E0B006B}" type="datetimeFigureOut">
              <a:rPr lang="ko-KR" altLang="en-US" smtClean="0"/>
              <a:pPr/>
              <a:t>2015-04-13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74205-5BA5-43A2-B5E7-C800640AD9C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77900-E797-4B23-87FF-EDC28E0B006B}" type="datetimeFigureOut">
              <a:rPr lang="ko-KR" altLang="en-US" smtClean="0"/>
              <a:pPr/>
              <a:t>2015-04-13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74205-5BA5-43A2-B5E7-C800640AD9C1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77900-E797-4B23-87FF-EDC28E0B006B}" type="datetimeFigureOut">
              <a:rPr lang="ko-KR" altLang="en-US" smtClean="0"/>
              <a:pPr/>
              <a:t>2015-04-13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74205-5BA5-43A2-B5E7-C800640AD9C1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77900-E797-4B23-87FF-EDC28E0B006B}" type="datetimeFigureOut">
              <a:rPr lang="ko-KR" altLang="en-US" smtClean="0"/>
              <a:pPr/>
              <a:t>2015-04-13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74205-5BA5-43A2-B5E7-C800640AD9C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77900-E797-4B23-87FF-EDC28E0B006B}" type="datetimeFigureOut">
              <a:rPr lang="ko-KR" altLang="en-US" smtClean="0"/>
              <a:pPr/>
              <a:t>2015-04-13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74205-5BA5-43A2-B5E7-C800640AD9C1}" type="slidenum">
              <a:rPr lang="ko-KR" altLang="en-US" smtClean="0"/>
              <a:pPr/>
              <a:t>‹#›</a:t>
            </a:fld>
            <a:endParaRPr lang="ko-KR" alt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F5F77900-E797-4B23-87FF-EDC28E0B006B}" type="datetimeFigureOut">
              <a:rPr lang="ko-KR" altLang="en-US" smtClean="0"/>
              <a:pPr/>
              <a:t>2015-04-13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E3074205-5BA5-43A2-B5E7-C800640AD9C1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1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1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1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1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1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1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1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1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1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8.gi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g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kiss.kstudy.com/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kiss.kstudy.com/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kiss.kstudy.com/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004048" y="2767898"/>
            <a:ext cx="41399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sz="2000" spc="300" dirty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95736" y="5445224"/>
            <a:ext cx="4662264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20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한국학술정보 </a:t>
            </a:r>
            <a:r>
              <a:rPr lang="en-US" altLang="ko-KR" sz="20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DB</a:t>
            </a:r>
            <a:r>
              <a:rPr lang="ko-KR" altLang="en-US" sz="20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사업부 최형규</a:t>
            </a:r>
            <a:endParaRPr lang="ko-KR" altLang="en-US" sz="20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1036198"/>
            <a:ext cx="2974848" cy="914400"/>
          </a:xfrm>
          <a:prstGeom prst="rect">
            <a:avLst/>
          </a:prstGeom>
        </p:spPr>
      </p:pic>
      <p:cxnSp>
        <p:nvCxnSpPr>
          <p:cNvPr id="10" name="직선 연결선 9"/>
          <p:cNvCxnSpPr/>
          <p:nvPr/>
        </p:nvCxnSpPr>
        <p:spPr>
          <a:xfrm rot="10800000">
            <a:off x="389831" y="2276872"/>
            <a:ext cx="1357314" cy="0"/>
          </a:xfrm>
          <a:prstGeom prst="line">
            <a:avLst/>
          </a:prstGeom>
          <a:ln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3" name="직사각형 12"/>
          <p:cNvSpPr/>
          <p:nvPr/>
        </p:nvSpPr>
        <p:spPr>
          <a:xfrm>
            <a:off x="383593" y="2708920"/>
            <a:ext cx="5556559" cy="138499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ko-KR" altLang="en-US" sz="4200" b="1" spc="-150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학술</a:t>
            </a:r>
            <a:r>
              <a:rPr lang="en-US" altLang="ko-KR" sz="4200" b="1" spc="-150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DB </a:t>
            </a:r>
            <a:r>
              <a:rPr lang="en-US" altLang="ko-KR" sz="4200" b="1" u="sng" spc="-150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KISS</a:t>
            </a:r>
            <a:r>
              <a:rPr lang="en-US" altLang="ko-KR" sz="4200" b="1" spc="-150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4200" b="1" spc="-150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이용 안내</a:t>
            </a:r>
            <a:endParaRPr lang="en-US" altLang="ko-KR" sz="4200" b="1" spc="-150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  <a:p>
            <a:r>
              <a:rPr lang="en-US" altLang="ko-KR" sz="3500" spc="-150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(http://kiss.kstudy.com</a:t>
            </a:r>
            <a:r>
              <a:rPr lang="en-US" altLang="ko-KR" sz="4200" spc="-150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)</a:t>
            </a:r>
            <a:endParaRPr lang="en-US" altLang="ko-KR" sz="4200" b="1" spc="-150" dirty="0" smtClean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cxnSp>
        <p:nvCxnSpPr>
          <p:cNvPr id="14" name="직선 연결선 13"/>
          <p:cNvCxnSpPr/>
          <p:nvPr/>
        </p:nvCxnSpPr>
        <p:spPr>
          <a:xfrm rot="10800000">
            <a:off x="4572000" y="4581128"/>
            <a:ext cx="1321115" cy="0"/>
          </a:xfrm>
          <a:prstGeom prst="line">
            <a:avLst/>
          </a:prstGeom>
          <a:ln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53142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Contents</a:t>
            </a:r>
            <a:endParaRPr lang="ko-KR" altLang="en-US" dirty="0"/>
          </a:p>
        </p:txBody>
      </p:sp>
      <p:sp>
        <p:nvSpPr>
          <p:cNvPr id="3" name="직사각형 2"/>
          <p:cNvSpPr/>
          <p:nvPr/>
        </p:nvSpPr>
        <p:spPr>
          <a:xfrm>
            <a:off x="683568" y="3140968"/>
            <a:ext cx="7932823" cy="203132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742950" indent="-742950">
              <a:buAutoNum type="arabicPeriod"/>
            </a:pPr>
            <a:r>
              <a:rPr lang="en-US" altLang="ko-KR" sz="4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KISS </a:t>
            </a:r>
            <a:r>
              <a:rPr lang="ko-KR" altLang="en-US" sz="4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데이터베이스 소개</a:t>
            </a:r>
            <a:endParaRPr lang="en-US" altLang="ko-KR" sz="42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  <a:p>
            <a:pPr marL="742950" indent="-742950">
              <a:buAutoNum type="arabicPeriod"/>
            </a:pPr>
            <a:r>
              <a:rPr lang="en-US" altLang="ko-KR" sz="4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KISS </a:t>
            </a:r>
            <a:r>
              <a:rPr lang="ko-KR" altLang="en-US" sz="4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검색 방법 및 예시</a:t>
            </a:r>
            <a:endParaRPr lang="en-US" altLang="ko-KR" sz="42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  <a:p>
            <a:pPr marL="742950" indent="-742950">
              <a:buAutoNum type="arabicPeriod"/>
            </a:pPr>
            <a:r>
              <a:rPr lang="en-US" altLang="ko-KR" sz="4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KISS </a:t>
            </a:r>
            <a:r>
              <a:rPr lang="ko-KR" altLang="en-US" sz="4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부가서비스</a:t>
            </a:r>
            <a:endParaRPr lang="en-US" altLang="ko-KR" sz="42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정보의 샘물</a:t>
            </a:r>
            <a:r>
              <a:rPr lang="en-US" altLang="ko-KR" dirty="0" smtClean="0"/>
              <a:t>, KISS</a:t>
            </a:r>
            <a:endParaRPr lang="ko-KR" altLang="en-US" dirty="0"/>
          </a:p>
        </p:txBody>
      </p:sp>
      <p:sp>
        <p:nvSpPr>
          <p:cNvPr id="5" name="세로 텍스트 개체 틀 4"/>
          <p:cNvSpPr>
            <a:spLocks noGrp="1"/>
          </p:cNvSpPr>
          <p:nvPr>
            <p:ph type="body" orient="vert" idx="1"/>
          </p:nvPr>
        </p:nvSpPr>
        <p:spPr/>
        <p:txBody>
          <a:bodyPr vert="horz">
            <a:normAutofit/>
          </a:bodyPr>
          <a:lstStyle/>
          <a:p>
            <a:r>
              <a:rPr lang="ko-KR" altLang="ko-KR" sz="2000" dirty="0" smtClean="0"/>
              <a:t>약</a:t>
            </a:r>
            <a:r>
              <a:rPr lang="en-US" altLang="ko-KR" sz="2000" dirty="0" smtClean="0"/>
              <a:t> 1,300</a:t>
            </a:r>
            <a:r>
              <a:rPr lang="ko-KR" altLang="ko-KR" sz="2000" dirty="0" err="1"/>
              <a:t>여개의</a:t>
            </a:r>
            <a:r>
              <a:rPr lang="ko-KR" altLang="ko-KR" sz="2000" dirty="0"/>
              <a:t> 학회에서 발행된</a:t>
            </a:r>
            <a:r>
              <a:rPr lang="en-US" altLang="ko-KR" sz="2000" dirty="0"/>
              <a:t> </a:t>
            </a:r>
            <a:r>
              <a:rPr lang="ko-KR" altLang="en-US" sz="2000" dirty="0" smtClean="0"/>
              <a:t>약 </a:t>
            </a:r>
            <a:r>
              <a:rPr lang="en-US" altLang="ko-KR" sz="2000" dirty="0" smtClean="0"/>
              <a:t>1,800</a:t>
            </a:r>
            <a:r>
              <a:rPr lang="ko-KR" altLang="ko-KR" sz="2000" dirty="0"/>
              <a:t>여 종의 </a:t>
            </a:r>
            <a:r>
              <a:rPr lang="ko-KR" altLang="en-US" sz="2000" dirty="0" smtClean="0"/>
              <a:t>간행물</a:t>
            </a:r>
            <a:r>
              <a:rPr lang="ko-KR" altLang="ko-KR" sz="2000" dirty="0" smtClean="0"/>
              <a:t> </a:t>
            </a:r>
            <a:r>
              <a:rPr lang="ko-KR" altLang="ko-KR" sz="2000" dirty="0"/>
              <a:t>제공</a:t>
            </a:r>
            <a:r>
              <a:rPr lang="en-US" altLang="ko-KR" sz="2000" dirty="0"/>
              <a:t>.</a:t>
            </a:r>
            <a:endParaRPr lang="ko-KR" altLang="ko-KR" sz="2000" dirty="0"/>
          </a:p>
          <a:p>
            <a:endParaRPr lang="en-US" altLang="ko-KR" sz="2000" dirty="0" smtClean="0"/>
          </a:p>
          <a:p>
            <a:r>
              <a:rPr lang="ko-KR" altLang="ko-KR" sz="2000" dirty="0" smtClean="0"/>
              <a:t>국내 </a:t>
            </a:r>
            <a:r>
              <a:rPr lang="ko-KR" altLang="ko-KR" sz="2000" dirty="0"/>
              <a:t>최다 학회 및 저작권 계약 보유</a:t>
            </a:r>
          </a:p>
          <a:p>
            <a:endParaRPr lang="en-US" altLang="ko-KR" sz="2000" dirty="0" smtClean="0"/>
          </a:p>
          <a:p>
            <a:r>
              <a:rPr lang="ko-KR" altLang="ko-KR" sz="2000" dirty="0" smtClean="0"/>
              <a:t>한국연구재단에 </a:t>
            </a:r>
            <a:r>
              <a:rPr lang="ko-KR" altLang="ko-KR" sz="2000" dirty="0"/>
              <a:t>등록된 등재지</a:t>
            </a:r>
            <a:r>
              <a:rPr lang="en-US" altLang="ko-KR" sz="2000" dirty="0"/>
              <a:t>, </a:t>
            </a:r>
            <a:r>
              <a:rPr lang="ko-KR" altLang="ko-KR" sz="2000" dirty="0"/>
              <a:t>등재후보지</a:t>
            </a:r>
            <a:r>
              <a:rPr lang="en-US" altLang="ko-KR" sz="2000" dirty="0"/>
              <a:t> </a:t>
            </a:r>
            <a:r>
              <a:rPr lang="en-US" altLang="ko-KR" sz="2000" dirty="0" smtClean="0"/>
              <a:t>800</a:t>
            </a:r>
            <a:r>
              <a:rPr lang="ko-KR" altLang="ko-KR" sz="2000" dirty="0"/>
              <a:t>여 종 </a:t>
            </a:r>
            <a:r>
              <a:rPr lang="ko-KR" altLang="ko-KR" sz="2000" dirty="0" smtClean="0"/>
              <a:t>포함</a:t>
            </a:r>
            <a:endParaRPr lang="ko-KR" altLang="ko-KR" sz="2000" dirty="0"/>
          </a:p>
        </p:txBody>
      </p:sp>
    </p:spTree>
    <p:extLst>
      <p:ext uri="{BB962C8B-B14F-4D97-AF65-F5344CB8AC3E}">
        <p14:creationId xmlns:p14="http://schemas.microsoft.com/office/powerpoint/2010/main" val="4115499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368" y="1052736"/>
            <a:ext cx="6348856" cy="5112568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2708611" y="2242894"/>
            <a:ext cx="3879613" cy="74476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US"/>
          </a:p>
        </p:txBody>
      </p:sp>
      <p:sp>
        <p:nvSpPr>
          <p:cNvPr id="5" name="직사각형 4"/>
          <p:cNvSpPr/>
          <p:nvPr/>
        </p:nvSpPr>
        <p:spPr>
          <a:xfrm>
            <a:off x="7596336" y="2987660"/>
            <a:ext cx="1152128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180975" indent="-180975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b="1" dirty="0" smtClean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1,798</a:t>
            </a:r>
            <a:r>
              <a:rPr lang="ko-KR" altLang="en-US" b="1" dirty="0" smtClean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종</a:t>
            </a:r>
            <a:endParaRPr lang="en-US" altLang="ko-KR" sz="1200" dirty="0">
              <a:solidFill>
                <a:schemeClr val="tx1">
                  <a:lumMod val="50000"/>
                  <a:lumOff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6" name="그림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2060848"/>
            <a:ext cx="809625" cy="733425"/>
          </a:xfrm>
          <a:prstGeom prst="rect">
            <a:avLst/>
          </a:prstGeom>
        </p:spPr>
      </p:pic>
      <p:pic>
        <p:nvPicPr>
          <p:cNvPr id="7" name="그림 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2780928"/>
            <a:ext cx="838200" cy="733425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7596335" y="4427820"/>
            <a:ext cx="1512169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180975" indent="-180975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b="1" dirty="0" smtClean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2,362,636</a:t>
            </a:r>
            <a:r>
              <a:rPr lang="ko-KR" altLang="en-US" b="1" dirty="0" smtClean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건</a:t>
            </a:r>
            <a:endParaRPr lang="en-US" altLang="ko-KR" sz="1200" dirty="0">
              <a:solidFill>
                <a:schemeClr val="tx1">
                  <a:lumMod val="50000"/>
                  <a:lumOff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7596336" y="3707740"/>
            <a:ext cx="1512168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180975" indent="-180975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b="1" dirty="0" smtClean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1,271,864</a:t>
            </a:r>
            <a:r>
              <a:rPr lang="ko-KR" altLang="en-US" b="1" dirty="0" smtClean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건</a:t>
            </a:r>
            <a:endParaRPr lang="en-US" altLang="ko-KR" sz="1200" dirty="0">
              <a:solidFill>
                <a:schemeClr val="tx1">
                  <a:lumMod val="50000"/>
                  <a:lumOff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7596336" y="5157192"/>
            <a:ext cx="1152128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180975" indent="-180975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b="1" dirty="0" smtClean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839</a:t>
            </a:r>
            <a:r>
              <a:rPr lang="ko-KR" altLang="en-US" b="1" dirty="0" smtClean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종</a:t>
            </a:r>
            <a:endParaRPr lang="en-US" altLang="ko-KR" sz="1200" dirty="0">
              <a:solidFill>
                <a:schemeClr val="tx1">
                  <a:lumMod val="50000"/>
                  <a:lumOff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7596336" y="2242894"/>
            <a:ext cx="1152128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180975" indent="-180975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b="1" dirty="0" smtClean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1,308</a:t>
            </a:r>
            <a:r>
              <a:rPr lang="ko-KR" altLang="en-US" b="1" dirty="0" smtClean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건</a:t>
            </a:r>
            <a:endParaRPr lang="en-US" altLang="ko-KR" sz="1200" dirty="0">
              <a:solidFill>
                <a:schemeClr val="tx1">
                  <a:lumMod val="50000"/>
                  <a:lumOff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3" name="그림 12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3559671"/>
            <a:ext cx="828675" cy="733425"/>
          </a:xfrm>
          <a:prstGeom prst="rect">
            <a:avLst/>
          </a:prstGeom>
        </p:spPr>
      </p:pic>
      <p:pic>
        <p:nvPicPr>
          <p:cNvPr id="14" name="그림 13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1748" y="4293096"/>
            <a:ext cx="719183" cy="733425"/>
          </a:xfrm>
          <a:prstGeom prst="rect">
            <a:avLst/>
          </a:prstGeom>
        </p:spPr>
      </p:pic>
      <p:pic>
        <p:nvPicPr>
          <p:cNvPr id="15" name="그림 14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7661" y="5013176"/>
            <a:ext cx="828675" cy="733425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6651413" y="1106160"/>
            <a:ext cx="2313075" cy="7386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180975" indent="-180975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000" b="1" dirty="0" err="1" smtClean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컨텐츠</a:t>
            </a:r>
            <a:r>
              <a:rPr lang="ko-KR" altLang="en-US" sz="2000" b="1" dirty="0" smtClean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 제공현황</a:t>
            </a:r>
            <a:endParaRPr lang="en-US" altLang="ko-KR" sz="2000" b="1" dirty="0" smtClean="0">
              <a:solidFill>
                <a:srgbClr val="0099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80975" indent="-180975"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000" b="1" dirty="0" smtClean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(2015.04 </a:t>
            </a:r>
            <a:r>
              <a:rPr lang="ko-KR" altLang="en-US" sz="1000" b="1" dirty="0" smtClean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기준</a:t>
            </a:r>
            <a:r>
              <a:rPr lang="en-US" altLang="ko-KR" sz="1000" b="1" dirty="0" smtClean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180975" indent="-180975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200" b="1" dirty="0" smtClean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200" dirty="0">
              <a:solidFill>
                <a:schemeClr val="tx1">
                  <a:lumMod val="50000"/>
                  <a:lumOff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77581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차트 1"/>
          <p:cNvGraphicFramePr/>
          <p:nvPr/>
        </p:nvGraphicFramePr>
        <p:xfrm>
          <a:off x="1763688" y="2708920"/>
          <a:ext cx="5616624" cy="22322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직사각형 2"/>
          <p:cNvSpPr/>
          <p:nvPr/>
        </p:nvSpPr>
        <p:spPr>
          <a:xfrm>
            <a:off x="1547664" y="4725144"/>
            <a:ext cx="648072" cy="24622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180975" indent="-180975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0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단위</a:t>
            </a:r>
            <a:r>
              <a:rPr lang="en-US" altLang="ko-KR" sz="10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: %</a:t>
            </a:r>
            <a:endParaRPr lang="en-US" altLang="ko-KR" sz="1000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2843808" y="1844824"/>
            <a:ext cx="3528392" cy="47705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180975" indent="-180975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5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주제별 정보 보유 현황</a:t>
            </a:r>
            <a:endParaRPr lang="en-US" altLang="ko-KR" sz="25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6084168" y="2564904"/>
            <a:ext cx="1152128" cy="24622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180975" indent="-180975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000" b="1" dirty="0" smtClean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2015.04. </a:t>
            </a:r>
            <a:r>
              <a:rPr lang="ko-KR" altLang="en-US" sz="1000" b="1" dirty="0" smtClean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기준</a:t>
            </a:r>
            <a:endParaRPr lang="en-US" altLang="ko-KR" sz="1000" b="1" dirty="0" smtClean="0">
              <a:solidFill>
                <a:srgbClr val="0099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2. KISS </a:t>
            </a:r>
            <a:r>
              <a:rPr lang="ko-KR" altLang="en-US" dirty="0" smtClean="0"/>
              <a:t>검색 방법</a:t>
            </a:r>
            <a:endParaRPr lang="ko-KR" altLang="en-US" dirty="0"/>
          </a:p>
        </p:txBody>
      </p:sp>
      <p:sp>
        <p:nvSpPr>
          <p:cNvPr id="5" name="세로 텍스트 개체 틀 4"/>
          <p:cNvSpPr>
            <a:spLocks noGrp="1"/>
          </p:cNvSpPr>
          <p:nvPr>
            <p:ph type="body" orient="vert" idx="1"/>
          </p:nvPr>
        </p:nvSpPr>
        <p:spPr/>
        <p:txBody>
          <a:bodyPr vert="horz">
            <a:normAutofit fontScale="70000" lnSpcReduction="20000"/>
          </a:bodyPr>
          <a:lstStyle/>
          <a:p>
            <a:r>
              <a:rPr lang="en-US" altLang="ko-KR" sz="2000" dirty="0" smtClean="0"/>
              <a:t>1) </a:t>
            </a:r>
            <a:r>
              <a:rPr lang="ko-KR" altLang="en-US" sz="2000" dirty="0" smtClean="0"/>
              <a:t>발행기관</a:t>
            </a:r>
            <a:r>
              <a:rPr lang="en-US" altLang="ko-KR" sz="2000" dirty="0" smtClean="0"/>
              <a:t>: </a:t>
            </a:r>
            <a:r>
              <a:rPr lang="ko-KR" altLang="en-US" sz="2000" dirty="0" smtClean="0"/>
              <a:t>발행기관을 알고 있을 때 유용함</a:t>
            </a:r>
            <a:r>
              <a:rPr lang="en-US" altLang="ko-KR" sz="2000" dirty="0" smtClean="0"/>
              <a:t>. </a:t>
            </a:r>
          </a:p>
          <a:p>
            <a:pPr>
              <a:buNone/>
            </a:pPr>
            <a:r>
              <a:rPr lang="en-US" altLang="ko-KR" sz="2000" dirty="0" smtClean="0"/>
              <a:t>       - KISS</a:t>
            </a:r>
            <a:r>
              <a:rPr lang="ko-KR" altLang="en-US" sz="2000" dirty="0" smtClean="0"/>
              <a:t>발행기관</a:t>
            </a:r>
            <a:r>
              <a:rPr lang="en-US" altLang="ko-KR" sz="2000" dirty="0" smtClean="0"/>
              <a:t>/</a:t>
            </a:r>
            <a:r>
              <a:rPr lang="ko-KR" altLang="en-US" sz="2000" dirty="0" smtClean="0"/>
              <a:t>국가지식발행기관</a:t>
            </a:r>
          </a:p>
          <a:p>
            <a:endParaRPr lang="ko-KR" altLang="en-US" sz="2000" dirty="0" smtClean="0"/>
          </a:p>
          <a:p>
            <a:r>
              <a:rPr lang="en-US" altLang="ko-KR" sz="2000" dirty="0" smtClean="0"/>
              <a:t>2) </a:t>
            </a:r>
            <a:r>
              <a:rPr lang="ko-KR" altLang="en-US" sz="2000" dirty="0" smtClean="0"/>
              <a:t>간행물</a:t>
            </a:r>
            <a:r>
              <a:rPr lang="en-US" altLang="ko-KR" sz="2000" dirty="0" smtClean="0"/>
              <a:t>: </a:t>
            </a:r>
            <a:r>
              <a:rPr lang="ko-KR" altLang="en-US" sz="2000" dirty="0" smtClean="0"/>
              <a:t>학회에서 발간된 학회지 명칭을 알고 있을 때 유용함</a:t>
            </a:r>
            <a:r>
              <a:rPr lang="en-US" altLang="ko-KR" sz="2000" dirty="0" smtClean="0"/>
              <a:t>. </a:t>
            </a:r>
          </a:p>
          <a:p>
            <a:pPr>
              <a:buNone/>
            </a:pPr>
            <a:r>
              <a:rPr lang="en-US" altLang="ko-KR" sz="2000" dirty="0" smtClean="0"/>
              <a:t>       - KISS </a:t>
            </a:r>
            <a:r>
              <a:rPr lang="ko-KR" altLang="en-US" sz="2000" dirty="0" smtClean="0"/>
              <a:t>발행기관</a:t>
            </a:r>
            <a:r>
              <a:rPr lang="en-US" altLang="ko-KR" sz="2000" dirty="0" smtClean="0"/>
              <a:t>/</a:t>
            </a:r>
            <a:r>
              <a:rPr lang="ko-KR" altLang="en-US" sz="2000" dirty="0" smtClean="0"/>
              <a:t>한국연구재단 등재</a:t>
            </a:r>
            <a:r>
              <a:rPr lang="en-US" altLang="ko-KR" sz="2000" dirty="0" smtClean="0"/>
              <a:t>(</a:t>
            </a:r>
            <a:r>
              <a:rPr lang="ko-KR" altLang="en-US" sz="2000" dirty="0" smtClean="0"/>
              <a:t>후보</a:t>
            </a:r>
            <a:r>
              <a:rPr lang="en-US" altLang="ko-KR" sz="2000" dirty="0" smtClean="0"/>
              <a:t>) </a:t>
            </a:r>
            <a:r>
              <a:rPr lang="ko-KR" altLang="en-US" sz="2000" dirty="0" smtClean="0"/>
              <a:t>학술지</a:t>
            </a:r>
            <a:r>
              <a:rPr lang="en-US" altLang="ko-KR" sz="2000" dirty="0" smtClean="0"/>
              <a:t>/SCI(E)</a:t>
            </a:r>
            <a:r>
              <a:rPr lang="ko-KR" altLang="en-US" sz="2000" dirty="0" smtClean="0"/>
              <a:t>등재 학술지</a:t>
            </a:r>
            <a:r>
              <a:rPr lang="en-US" altLang="ko-KR" sz="2000" dirty="0" smtClean="0"/>
              <a:t>/</a:t>
            </a:r>
          </a:p>
          <a:p>
            <a:pPr>
              <a:buNone/>
            </a:pPr>
            <a:r>
              <a:rPr lang="en-US" altLang="ko-KR" sz="2000" dirty="0" smtClean="0"/>
              <a:t>         </a:t>
            </a:r>
            <a:r>
              <a:rPr lang="ko-KR" altLang="en-US" sz="2000" dirty="0" smtClean="0"/>
              <a:t>신규 간행물</a:t>
            </a:r>
            <a:r>
              <a:rPr lang="en-US" altLang="ko-KR" sz="2000" dirty="0" smtClean="0"/>
              <a:t>/</a:t>
            </a:r>
            <a:r>
              <a:rPr lang="ko-KR" altLang="en-US" sz="2000" dirty="0" smtClean="0"/>
              <a:t>최신 간행물</a:t>
            </a:r>
          </a:p>
          <a:p>
            <a:endParaRPr lang="ko-KR" altLang="en-US" sz="2000" dirty="0" smtClean="0"/>
          </a:p>
          <a:p>
            <a:r>
              <a:rPr lang="en-US" altLang="ko-KR" sz="2000" dirty="0" smtClean="0"/>
              <a:t>3) </a:t>
            </a:r>
            <a:r>
              <a:rPr lang="ko-KR" altLang="en-US" sz="2000" dirty="0" smtClean="0"/>
              <a:t>주제분류</a:t>
            </a:r>
            <a:r>
              <a:rPr lang="en-US" altLang="ko-KR" sz="2000" dirty="0" smtClean="0"/>
              <a:t>: </a:t>
            </a:r>
            <a:r>
              <a:rPr lang="ko-KR" altLang="en-US" sz="2000" dirty="0" smtClean="0"/>
              <a:t>찾고자 하는 주제에 대한 자료를 모두 보고 싶을 때</a:t>
            </a:r>
            <a:r>
              <a:rPr lang="en-US" altLang="ko-KR" sz="2000" dirty="0" smtClean="0"/>
              <a:t> </a:t>
            </a:r>
            <a:r>
              <a:rPr lang="ko-KR" altLang="en-US" sz="2000" dirty="0" smtClean="0"/>
              <a:t>유용함</a:t>
            </a:r>
            <a:r>
              <a:rPr lang="en-US" altLang="ko-KR" sz="2000" dirty="0" smtClean="0"/>
              <a:t>.</a:t>
            </a:r>
          </a:p>
          <a:p>
            <a:pPr>
              <a:buNone/>
            </a:pPr>
            <a:r>
              <a:rPr lang="en-US" altLang="ko-KR" sz="2000" dirty="0" smtClean="0"/>
              <a:t>       - KISS </a:t>
            </a:r>
            <a:r>
              <a:rPr lang="ko-KR" altLang="en-US" sz="2000" dirty="0" smtClean="0"/>
              <a:t>분류 </a:t>
            </a:r>
            <a:r>
              <a:rPr lang="en-US" altLang="ko-KR" sz="2000" dirty="0" smtClean="0"/>
              <a:t>/ </a:t>
            </a:r>
            <a:r>
              <a:rPr lang="ko-KR" altLang="en-US" sz="2000" dirty="0" smtClean="0"/>
              <a:t>한국십진분류</a:t>
            </a:r>
            <a:r>
              <a:rPr lang="en-US" altLang="ko-KR" sz="2000" dirty="0" smtClean="0"/>
              <a:t>(KDC) / KCI </a:t>
            </a:r>
            <a:r>
              <a:rPr lang="ko-KR" altLang="en-US" sz="2000" dirty="0" smtClean="0"/>
              <a:t>분류</a:t>
            </a:r>
          </a:p>
          <a:p>
            <a:endParaRPr lang="ko-KR" altLang="en-US" sz="2000" dirty="0" smtClean="0"/>
          </a:p>
          <a:p>
            <a:r>
              <a:rPr lang="en-US" altLang="ko-KR" sz="2000" dirty="0" smtClean="0"/>
              <a:t>4) </a:t>
            </a:r>
            <a:r>
              <a:rPr lang="ko-KR" altLang="en-US" sz="2000" dirty="0" smtClean="0"/>
              <a:t>상세검색</a:t>
            </a:r>
            <a:r>
              <a:rPr lang="en-US" altLang="ko-KR" sz="2000" dirty="0" smtClean="0"/>
              <a:t>: </a:t>
            </a:r>
            <a:r>
              <a:rPr lang="ko-KR" altLang="en-US" sz="2000" dirty="0" smtClean="0"/>
              <a:t>검색결과의 정확성을 높이거나 </a:t>
            </a:r>
            <a:endParaRPr lang="en-US" altLang="ko-KR" sz="2000" dirty="0" smtClean="0"/>
          </a:p>
          <a:p>
            <a:pPr>
              <a:buNone/>
            </a:pPr>
            <a:r>
              <a:rPr lang="en-US" altLang="ko-KR" sz="2000" dirty="0" smtClean="0"/>
              <a:t>                                 </a:t>
            </a:r>
            <a:r>
              <a:rPr lang="ko-KR" altLang="en-US" sz="2000" dirty="0" smtClean="0"/>
              <a:t>검색결과의 수를 적절하게 조절할 수 있는 방법</a:t>
            </a:r>
            <a:endParaRPr lang="en-US" altLang="ko-KR" sz="2000" dirty="0" smtClean="0"/>
          </a:p>
          <a:p>
            <a:endParaRPr lang="en-US" altLang="ko-KR" sz="2000" dirty="0"/>
          </a:p>
          <a:p>
            <a:r>
              <a:rPr lang="en-US" altLang="ko-KR" sz="2000" dirty="0" smtClean="0"/>
              <a:t>5) </a:t>
            </a:r>
            <a:r>
              <a:rPr lang="ko-KR" altLang="en-US" sz="2000" dirty="0" smtClean="0"/>
              <a:t>통합검색</a:t>
            </a:r>
            <a:r>
              <a:rPr lang="en-US" altLang="ko-KR" sz="2000" dirty="0" smtClean="0"/>
              <a:t>: </a:t>
            </a:r>
            <a:r>
              <a:rPr lang="ko-KR" altLang="en-US" sz="2000" dirty="0" smtClean="0"/>
              <a:t>통합검색 창에 키워드를 입력하여 검색하는 방법</a:t>
            </a:r>
            <a:endParaRPr lang="en-US" altLang="ko-KR" sz="2000" dirty="0" smtClean="0"/>
          </a:p>
          <a:p>
            <a:pPr>
              <a:buNone/>
            </a:pPr>
            <a:endParaRPr lang="en-US" altLang="ko-KR" sz="2000" dirty="0"/>
          </a:p>
          <a:p>
            <a:pPr>
              <a:buNone/>
            </a:pPr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4115499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06" y="564514"/>
            <a:ext cx="6705934" cy="5400112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4288159" y="713815"/>
            <a:ext cx="1800201" cy="25502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US"/>
          </a:p>
        </p:txBody>
      </p:sp>
      <p:sp>
        <p:nvSpPr>
          <p:cNvPr id="6" name="직사각형 5"/>
          <p:cNvSpPr/>
          <p:nvPr/>
        </p:nvSpPr>
        <p:spPr>
          <a:xfrm>
            <a:off x="6156176" y="569000"/>
            <a:ext cx="2736304" cy="372409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180975" indent="-180975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b="1" dirty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2000" b="1" dirty="0" smtClean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KISS </a:t>
            </a:r>
            <a:r>
              <a:rPr lang="ko-KR" altLang="en-US" sz="2000" b="1" dirty="0" smtClean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검색</a:t>
            </a:r>
            <a:r>
              <a:rPr lang="en-US" altLang="ko-KR" sz="2000" b="1" dirty="0" smtClean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000" b="1" dirty="0" smtClean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메뉴</a:t>
            </a:r>
            <a:endParaRPr lang="en-US" altLang="ko-KR" sz="2000" b="1" dirty="0" smtClean="0">
              <a:solidFill>
                <a:srgbClr val="0099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80975" indent="-180975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200" b="1" dirty="0" smtClean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200" dirty="0">
              <a:solidFill>
                <a:schemeClr val="tx1">
                  <a:lumMod val="50000"/>
                  <a:lumOff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266700" indent="-88900" algn="just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ko-KR" altLang="en-US" sz="12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발행기관</a:t>
            </a:r>
            <a:r>
              <a:rPr lang="en-US" altLang="ko-KR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발행기관을 알고 있을 때 유용함</a:t>
            </a:r>
            <a:r>
              <a:rPr lang="en-US" altLang="ko-KR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KISS</a:t>
            </a: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발행기관</a:t>
            </a:r>
            <a:r>
              <a:rPr lang="en-US" altLang="ko-KR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국가지식발행기</a:t>
            </a:r>
            <a:r>
              <a:rPr lang="ko-KR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관</a:t>
            </a:r>
            <a:endParaRPr lang="en-US" altLang="ko-KR" sz="1200" dirty="0" smtClean="0">
              <a:solidFill>
                <a:schemeClr val="tx1">
                  <a:lumMod val="50000"/>
                  <a:lumOff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7800"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ko-KR" sz="1200" b="1" dirty="0" smtClean="0">
              <a:solidFill>
                <a:schemeClr val="tx1">
                  <a:lumMod val="50000"/>
                  <a:lumOff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266700" indent="-88900" algn="just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ko-KR" altLang="en-US" sz="12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간행물</a:t>
            </a:r>
            <a:r>
              <a:rPr lang="en-US" altLang="ko-KR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학회에서 발간된 학회지 명칭을 알고 있을 때 유용함</a:t>
            </a:r>
            <a:r>
              <a:rPr lang="en-US" altLang="ko-KR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KISS </a:t>
            </a:r>
            <a:r>
              <a:rPr lang="ko-KR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발행기관</a:t>
            </a:r>
            <a:r>
              <a:rPr lang="en-US" altLang="ko-KR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한국연구재단 등재</a:t>
            </a:r>
            <a:r>
              <a:rPr lang="en-US" altLang="ko-KR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후보</a:t>
            </a:r>
            <a:r>
              <a:rPr lang="en-US" altLang="ko-KR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학술지</a:t>
            </a:r>
            <a:r>
              <a:rPr lang="en-US" altLang="ko-KR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/SCI(E)</a:t>
            </a:r>
            <a:r>
              <a:rPr lang="ko-KR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등재 학술지</a:t>
            </a:r>
            <a:r>
              <a:rPr lang="en-US" altLang="ko-KR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신규 간행물</a:t>
            </a:r>
            <a:r>
              <a:rPr lang="en-US" altLang="ko-KR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최신 </a:t>
            </a: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간행물</a:t>
            </a:r>
            <a:endParaRPr lang="en-US" altLang="ko-KR" sz="1200" dirty="0" smtClean="0">
              <a:solidFill>
                <a:schemeClr val="tx1">
                  <a:lumMod val="50000"/>
                  <a:lumOff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266700" indent="-88900" algn="just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altLang="ko-KR" sz="1200" b="1" dirty="0" smtClean="0">
              <a:solidFill>
                <a:schemeClr val="tx1">
                  <a:lumMod val="50000"/>
                  <a:lumOff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266700" indent="-88900" algn="just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ko-KR" altLang="en-US" sz="12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주제분류</a:t>
            </a:r>
            <a:r>
              <a:rPr lang="en-US" altLang="ko-KR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찾고자 하는 분야의 정보가 있을 </a:t>
            </a: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때</a:t>
            </a:r>
            <a:r>
              <a:rPr lang="en-US" altLang="ko-KR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KISS </a:t>
            </a:r>
            <a:r>
              <a:rPr lang="ko-KR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분류 </a:t>
            </a:r>
            <a:r>
              <a:rPr lang="en-US" altLang="ko-KR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/ </a:t>
            </a:r>
            <a:r>
              <a:rPr lang="ko-KR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한국십진분류</a:t>
            </a:r>
            <a:r>
              <a:rPr lang="en-US" altLang="ko-KR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(KDC) / KCI </a:t>
            </a: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분류</a:t>
            </a:r>
            <a:endParaRPr lang="en-US" altLang="ko-KR" sz="1200" dirty="0" smtClean="0">
              <a:solidFill>
                <a:schemeClr val="tx1">
                  <a:lumMod val="50000"/>
                  <a:lumOff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7800"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ko-KR" sz="1200" b="1" dirty="0" smtClean="0">
              <a:solidFill>
                <a:schemeClr val="tx1">
                  <a:lumMod val="50000"/>
                  <a:lumOff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266700" indent="-88900" algn="just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ko-KR" altLang="en-US" sz="12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상세검색</a:t>
            </a:r>
            <a:r>
              <a:rPr lang="en-US" altLang="ko-KR" sz="12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검색결과의 정확성을 높이거나 검색결과의 수를 적절하게 조절할 수 있는 방법</a:t>
            </a:r>
            <a:endParaRPr lang="ko-KR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3851920" y="1412776"/>
            <a:ext cx="1872208" cy="39904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6510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1763688" y="2348879"/>
            <a:ext cx="6408712" cy="240065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180975" indent="-180975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b="1" dirty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5000" b="1" dirty="0" smtClean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KISS </a:t>
            </a:r>
            <a:r>
              <a:rPr lang="ko-KR" altLang="en-US" sz="5000" b="1" dirty="0" smtClean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검색</a:t>
            </a:r>
            <a:r>
              <a:rPr lang="en-US" altLang="ko-KR" sz="5000" b="1" dirty="0" smtClean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5000" b="1" dirty="0" smtClean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메뉴</a:t>
            </a:r>
            <a:endParaRPr lang="en-US" altLang="ko-KR" sz="5000" b="1" dirty="0" smtClean="0">
              <a:solidFill>
                <a:srgbClr val="0099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80975" indent="-180975"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ko-KR" sz="5000" b="1" dirty="0" smtClean="0">
              <a:solidFill>
                <a:srgbClr val="0099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80975" indent="-180975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5000" b="1" dirty="0" smtClean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5000" b="1" dirty="0" smtClean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1) </a:t>
            </a:r>
            <a:r>
              <a:rPr lang="ko-KR" altLang="en-US" sz="5000" b="1" dirty="0" smtClean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발행기관 검색</a:t>
            </a:r>
            <a:endParaRPr lang="en-US" altLang="ko-KR" sz="5000" dirty="0">
              <a:solidFill>
                <a:schemeClr val="tx1">
                  <a:lumMod val="50000"/>
                  <a:lumOff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94099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152" y="548680"/>
            <a:ext cx="7095665" cy="5161777"/>
          </a:xfrm>
          <a:prstGeom prst="rect">
            <a:avLst/>
          </a:prstGeom>
        </p:spPr>
      </p:pic>
      <p:sp>
        <p:nvSpPr>
          <p:cNvPr id="4" name="모서리가 둥근 직사각형 3"/>
          <p:cNvSpPr/>
          <p:nvPr/>
        </p:nvSpPr>
        <p:spPr>
          <a:xfrm>
            <a:off x="6220916" y="1644517"/>
            <a:ext cx="2520280" cy="688645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/>
              <a:t>검색 창에 키워드를 넣고 검색</a:t>
            </a:r>
            <a:endParaRPr lang="ko-KR" altLang="en-US" sz="1400" b="1" dirty="0"/>
          </a:p>
        </p:txBody>
      </p:sp>
      <p:sp>
        <p:nvSpPr>
          <p:cNvPr id="5" name="모서리가 둥근 직사각형 4"/>
          <p:cNvSpPr/>
          <p:nvPr/>
        </p:nvSpPr>
        <p:spPr>
          <a:xfrm>
            <a:off x="6516216" y="4180515"/>
            <a:ext cx="2448272" cy="688645"/>
          </a:xfrm>
          <a:prstGeom prst="round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/>
              <a:t>링크를 클릭하면 </a:t>
            </a:r>
            <a:endParaRPr lang="en-US" altLang="ko-KR" sz="1400" b="1" dirty="0" smtClean="0"/>
          </a:p>
          <a:p>
            <a:pPr algn="ctr"/>
            <a:r>
              <a:rPr lang="en-US" altLang="ko-KR" sz="1400" b="1" dirty="0" smtClean="0"/>
              <a:t>“</a:t>
            </a:r>
            <a:r>
              <a:rPr lang="ko-KR" altLang="en-US" sz="1400" b="1" dirty="0" smtClean="0"/>
              <a:t>발행기간 정보</a:t>
            </a:r>
            <a:r>
              <a:rPr lang="en-US" altLang="ko-KR" sz="1400" b="1" dirty="0" smtClean="0"/>
              <a:t>”</a:t>
            </a:r>
            <a:r>
              <a:rPr lang="ko-KR" altLang="en-US" sz="1400" b="1" dirty="0" smtClean="0"/>
              <a:t>로 이동</a:t>
            </a:r>
            <a:endParaRPr lang="en-US" altLang="ko-KR" sz="1400" b="1" dirty="0" smtClean="0"/>
          </a:p>
        </p:txBody>
      </p:sp>
      <p:sp>
        <p:nvSpPr>
          <p:cNvPr id="7" name="타원 6"/>
          <p:cNvSpPr/>
          <p:nvPr/>
        </p:nvSpPr>
        <p:spPr>
          <a:xfrm>
            <a:off x="5865837" y="1419009"/>
            <a:ext cx="288032" cy="320228"/>
          </a:xfrm>
          <a:prstGeom prst="ellipse">
            <a:avLst/>
          </a:prstGeom>
          <a:solidFill>
            <a:srgbClr val="009900"/>
          </a:solidFill>
          <a:ln>
            <a:solidFill>
              <a:srgbClr val="92D050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US" altLang="ko-KR" sz="2000" b="1" dirty="0">
                <a:solidFill>
                  <a:schemeClr val="bg1"/>
                </a:solidFill>
              </a:rPr>
              <a:t>1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6228184" y="3900860"/>
            <a:ext cx="288032" cy="320228"/>
          </a:xfrm>
          <a:prstGeom prst="ellipse">
            <a:avLst/>
          </a:prstGeom>
          <a:solidFill>
            <a:srgbClr val="009900"/>
          </a:solidFill>
          <a:ln>
            <a:solidFill>
              <a:srgbClr val="92D050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US" altLang="ko-KR" sz="2000" b="1" dirty="0" smtClean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2915816" y="1589795"/>
            <a:ext cx="1656184" cy="39904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US"/>
          </a:p>
        </p:txBody>
      </p:sp>
      <p:sp>
        <p:nvSpPr>
          <p:cNvPr id="12" name="직사각형 11"/>
          <p:cNvSpPr/>
          <p:nvPr/>
        </p:nvSpPr>
        <p:spPr>
          <a:xfrm>
            <a:off x="5004048" y="581683"/>
            <a:ext cx="648072" cy="39904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1240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767" y="332656"/>
            <a:ext cx="8208613" cy="5976664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3131840" y="1556792"/>
            <a:ext cx="504055" cy="36004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US"/>
          </a:p>
        </p:txBody>
      </p:sp>
      <p:sp>
        <p:nvSpPr>
          <p:cNvPr id="7" name="모서리가 둥근 직사각형 6"/>
          <p:cNvSpPr/>
          <p:nvPr/>
        </p:nvSpPr>
        <p:spPr>
          <a:xfrm>
            <a:off x="6220916" y="1644517"/>
            <a:ext cx="2520280" cy="688645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/>
              <a:t>키워드 </a:t>
            </a:r>
            <a:r>
              <a:rPr lang="en-US" altLang="ko-KR" sz="1400" b="1" dirty="0" smtClean="0"/>
              <a:t>“</a:t>
            </a:r>
            <a:r>
              <a:rPr lang="ko-KR" altLang="en-US" sz="1400" b="1" dirty="0" smtClean="0"/>
              <a:t>아동</a:t>
            </a:r>
            <a:r>
              <a:rPr lang="en-US" altLang="ko-KR" sz="1400" b="1" dirty="0" smtClean="0"/>
              <a:t>＂</a:t>
            </a:r>
            <a:endParaRPr lang="ko-KR" altLang="en-US" sz="1400" b="1" dirty="0"/>
          </a:p>
        </p:txBody>
      </p:sp>
      <p:sp>
        <p:nvSpPr>
          <p:cNvPr id="8" name="모서리가 둥근 직사각형 7"/>
          <p:cNvSpPr/>
          <p:nvPr/>
        </p:nvSpPr>
        <p:spPr>
          <a:xfrm>
            <a:off x="4499992" y="3931716"/>
            <a:ext cx="2448272" cy="688645"/>
          </a:xfrm>
          <a:prstGeom prst="round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“</a:t>
            </a:r>
            <a:r>
              <a:rPr lang="ko-KR" altLang="en-US" sz="1400" b="1" dirty="0" smtClean="0"/>
              <a:t>한국아동학회</a:t>
            </a:r>
            <a:r>
              <a:rPr lang="en-US" altLang="ko-KR" sz="1400" b="1" dirty="0" smtClean="0"/>
              <a:t>＂</a:t>
            </a:r>
            <a:r>
              <a:rPr lang="ko-KR" altLang="en-US" sz="1400" b="1" dirty="0" smtClean="0"/>
              <a:t>링크 클릭</a:t>
            </a:r>
            <a:endParaRPr lang="en-US" altLang="ko-KR" sz="1400" b="1" dirty="0" smtClean="0"/>
          </a:p>
        </p:txBody>
      </p:sp>
      <p:sp>
        <p:nvSpPr>
          <p:cNvPr id="9" name="타원 8"/>
          <p:cNvSpPr/>
          <p:nvPr/>
        </p:nvSpPr>
        <p:spPr>
          <a:xfrm>
            <a:off x="5865837" y="1419009"/>
            <a:ext cx="288032" cy="320228"/>
          </a:xfrm>
          <a:prstGeom prst="ellipse">
            <a:avLst/>
          </a:prstGeom>
          <a:solidFill>
            <a:srgbClr val="009900"/>
          </a:solidFill>
          <a:ln>
            <a:solidFill>
              <a:srgbClr val="92D050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US" altLang="ko-KR" sz="2000" b="1" dirty="0">
                <a:solidFill>
                  <a:schemeClr val="bg1"/>
                </a:solidFill>
              </a:rPr>
              <a:t>1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3995936" y="3645024"/>
            <a:ext cx="288032" cy="320228"/>
          </a:xfrm>
          <a:prstGeom prst="ellipse">
            <a:avLst/>
          </a:prstGeom>
          <a:solidFill>
            <a:srgbClr val="009900"/>
          </a:solidFill>
          <a:ln>
            <a:solidFill>
              <a:srgbClr val="92D050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US" altLang="ko-KR" sz="2000" b="1" dirty="0" smtClean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2267744" y="2996952"/>
            <a:ext cx="936104" cy="36004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2238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994" y="692696"/>
            <a:ext cx="8033344" cy="5256584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2123729" y="2636912"/>
            <a:ext cx="1440160" cy="2880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US"/>
          </a:p>
        </p:txBody>
      </p:sp>
      <p:sp>
        <p:nvSpPr>
          <p:cNvPr id="5" name="모서리가 둥근 직사각형 4"/>
          <p:cNvSpPr/>
          <p:nvPr/>
        </p:nvSpPr>
        <p:spPr>
          <a:xfrm>
            <a:off x="3923928" y="2960948"/>
            <a:ext cx="2520280" cy="468052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/>
              <a:t>발행기관 </a:t>
            </a:r>
            <a:r>
              <a:rPr lang="ko-KR" altLang="en-US" sz="1400" b="1" dirty="0" err="1" smtClean="0"/>
              <a:t>즐겨찾기</a:t>
            </a:r>
            <a:r>
              <a:rPr lang="ko-KR" altLang="en-US" sz="1400" b="1" dirty="0" smtClean="0"/>
              <a:t> 기능 지원</a:t>
            </a:r>
            <a:endParaRPr lang="ko-KR" altLang="en-US" sz="1400" b="1" dirty="0"/>
          </a:p>
        </p:txBody>
      </p:sp>
      <p:sp>
        <p:nvSpPr>
          <p:cNvPr id="6" name="모서리가 둥근 직사각형 5"/>
          <p:cNvSpPr/>
          <p:nvPr/>
        </p:nvSpPr>
        <p:spPr>
          <a:xfrm>
            <a:off x="5364088" y="3694182"/>
            <a:ext cx="2520280" cy="454898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/>
              <a:t>간행물 클릭</a:t>
            </a:r>
            <a:endParaRPr lang="ko-KR" altLang="en-US" sz="1400" b="1" dirty="0"/>
          </a:p>
        </p:txBody>
      </p:sp>
      <p:sp>
        <p:nvSpPr>
          <p:cNvPr id="10" name="타원 9"/>
          <p:cNvSpPr/>
          <p:nvPr/>
        </p:nvSpPr>
        <p:spPr>
          <a:xfrm>
            <a:off x="3563888" y="2996952"/>
            <a:ext cx="288032" cy="320228"/>
          </a:xfrm>
          <a:prstGeom prst="ellipse">
            <a:avLst/>
          </a:prstGeom>
          <a:solidFill>
            <a:srgbClr val="009900"/>
          </a:solidFill>
          <a:ln>
            <a:solidFill>
              <a:srgbClr val="92D050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US" altLang="ko-KR" sz="2000" b="1" dirty="0">
                <a:solidFill>
                  <a:schemeClr val="bg1"/>
                </a:solidFill>
              </a:rPr>
              <a:t>1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4860032" y="3684836"/>
            <a:ext cx="288032" cy="320228"/>
          </a:xfrm>
          <a:prstGeom prst="ellipse">
            <a:avLst/>
          </a:prstGeom>
          <a:solidFill>
            <a:srgbClr val="009900"/>
          </a:solidFill>
          <a:ln>
            <a:solidFill>
              <a:srgbClr val="92D050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US" altLang="ko-KR" sz="2000" b="1" dirty="0" smtClean="0">
                <a:solidFill>
                  <a:schemeClr val="bg1"/>
                </a:solidFill>
              </a:rPr>
              <a:t>2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2195736" y="3645024"/>
            <a:ext cx="2160240" cy="360040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3736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994" y="1395910"/>
            <a:ext cx="8033344" cy="3850156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2123729" y="2636912"/>
            <a:ext cx="1440160" cy="2880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US"/>
          </a:p>
        </p:txBody>
      </p:sp>
      <p:sp>
        <p:nvSpPr>
          <p:cNvPr id="5" name="모서리가 둥근 직사각형 4"/>
          <p:cNvSpPr/>
          <p:nvPr/>
        </p:nvSpPr>
        <p:spPr>
          <a:xfrm>
            <a:off x="3743908" y="2060848"/>
            <a:ext cx="2520280" cy="468052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/>
              <a:t>내 서재에</a:t>
            </a:r>
            <a:r>
              <a:rPr lang="ko-KR" altLang="en-US" sz="1400" b="1" dirty="0" smtClean="0"/>
              <a:t>서 확인 가능</a:t>
            </a:r>
            <a:endParaRPr lang="en-US" altLang="ko-KR" sz="1400" b="1" dirty="0" smtClean="0"/>
          </a:p>
          <a:p>
            <a:pPr algn="ctr"/>
            <a:r>
              <a:rPr lang="en-US" altLang="ko-KR" sz="1400" b="1" dirty="0" smtClean="0"/>
              <a:t>- </a:t>
            </a:r>
            <a:r>
              <a:rPr lang="ko-KR" altLang="en-US" sz="1400" b="1" dirty="0" smtClean="0"/>
              <a:t>발행기관 </a:t>
            </a:r>
            <a:r>
              <a:rPr lang="ko-KR" altLang="en-US" sz="1400" b="1" dirty="0" err="1" smtClean="0"/>
              <a:t>즐겨찾기</a:t>
            </a:r>
            <a:endParaRPr lang="ko-KR" alt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2392748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1763688" y="2348879"/>
            <a:ext cx="6408712" cy="240065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180975" indent="-180975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b="1" dirty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5000" b="1" dirty="0" smtClean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KISS </a:t>
            </a:r>
            <a:r>
              <a:rPr lang="ko-KR" altLang="en-US" sz="5000" b="1" dirty="0" smtClean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검색</a:t>
            </a:r>
            <a:r>
              <a:rPr lang="en-US" altLang="ko-KR" sz="5000" b="1" dirty="0" smtClean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5000" b="1" dirty="0" smtClean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메뉴</a:t>
            </a:r>
            <a:endParaRPr lang="en-US" altLang="ko-KR" sz="5000" b="1" dirty="0" smtClean="0">
              <a:solidFill>
                <a:srgbClr val="0099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80975" indent="-180975"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ko-KR" sz="5000" b="1" dirty="0" smtClean="0">
              <a:solidFill>
                <a:srgbClr val="0099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80975" indent="-180975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5000" b="1" dirty="0" smtClean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5000" b="1" dirty="0" smtClean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2) </a:t>
            </a:r>
            <a:r>
              <a:rPr lang="ko-KR" altLang="en-US" sz="5000" b="1" dirty="0" smtClean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간행물 검색</a:t>
            </a:r>
            <a:endParaRPr lang="en-US" altLang="ko-KR" sz="5000" dirty="0">
              <a:solidFill>
                <a:schemeClr val="tx1">
                  <a:lumMod val="50000"/>
                  <a:lumOff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25282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565" y="120144"/>
            <a:ext cx="8348870" cy="6621224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2277889" y="1412776"/>
            <a:ext cx="2683495" cy="34427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5148064" y="1412730"/>
            <a:ext cx="2520280" cy="688645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/>
              <a:t>검색창에</a:t>
            </a:r>
            <a:r>
              <a:rPr lang="ko-KR" altLang="en-US" sz="1400" b="1" dirty="0" smtClean="0"/>
              <a:t> 키워드를 넣고 검색</a:t>
            </a:r>
            <a:endParaRPr lang="ko-KR" alt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815542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853" y="120144"/>
            <a:ext cx="8346293" cy="6621224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2277889" y="1412776"/>
            <a:ext cx="2683495" cy="34427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5148064" y="1412730"/>
            <a:ext cx="2520280" cy="688645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/>
              <a:t>키워드 </a:t>
            </a:r>
            <a:r>
              <a:rPr lang="en-US" altLang="ko-KR" sz="1400" b="1" dirty="0" smtClean="0"/>
              <a:t>“</a:t>
            </a:r>
            <a:r>
              <a:rPr lang="ko-KR" altLang="en-US" sz="1400" b="1" dirty="0" smtClean="0"/>
              <a:t>디자인</a:t>
            </a:r>
            <a:r>
              <a:rPr lang="en-US" altLang="ko-KR" sz="1400" b="1" dirty="0" smtClean="0"/>
              <a:t>＂</a:t>
            </a:r>
            <a:endParaRPr lang="ko-KR" altLang="en-US" sz="1400" b="1" dirty="0"/>
          </a:p>
        </p:txBody>
      </p:sp>
      <p:sp>
        <p:nvSpPr>
          <p:cNvPr id="5" name="직사각형 4"/>
          <p:cNvSpPr/>
          <p:nvPr/>
        </p:nvSpPr>
        <p:spPr>
          <a:xfrm>
            <a:off x="6208985" y="5244963"/>
            <a:ext cx="1963415" cy="70431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922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853" y="120144"/>
            <a:ext cx="7936293" cy="6621224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2349896" y="2267180"/>
            <a:ext cx="2006080" cy="32215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5292080" y="2083932"/>
            <a:ext cx="2520280" cy="688645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ko-KR" altLang="en-US" sz="1400" b="1" dirty="0" smtClean="0"/>
              <a:t>간행물 </a:t>
            </a:r>
            <a:r>
              <a:rPr lang="ko-KR" altLang="en-US" sz="1400" b="1" dirty="0" err="1" smtClean="0"/>
              <a:t>즐겨찾기</a:t>
            </a:r>
            <a:r>
              <a:rPr lang="ko-KR" altLang="en-US" sz="1400" b="1" dirty="0" smtClean="0"/>
              <a:t> 추가</a:t>
            </a:r>
            <a:endParaRPr lang="en-US" altLang="ko-KR" sz="1400" b="1" dirty="0" smtClean="0"/>
          </a:p>
          <a:p>
            <a:pPr marL="342900" indent="-342900">
              <a:buAutoNum type="arabicPeriod"/>
            </a:pPr>
            <a:r>
              <a:rPr lang="ko-KR" altLang="en-US" sz="1400" b="1" dirty="0" err="1" smtClean="0"/>
              <a:t>알림서비</a:t>
            </a:r>
            <a:r>
              <a:rPr lang="ko-KR" altLang="en-US" sz="1400" b="1" dirty="0" err="1"/>
              <a:t>스</a:t>
            </a:r>
            <a:r>
              <a:rPr lang="ko-KR" altLang="en-US" sz="1400" b="1" dirty="0"/>
              <a:t> </a:t>
            </a:r>
            <a:r>
              <a:rPr lang="ko-KR" altLang="en-US" sz="1400" b="1" dirty="0" smtClean="0"/>
              <a:t>신청</a:t>
            </a:r>
            <a:endParaRPr lang="ko-KR" altLang="en-US" sz="1400" b="1" dirty="0"/>
          </a:p>
        </p:txBody>
      </p:sp>
      <p:sp>
        <p:nvSpPr>
          <p:cNvPr id="5" name="직사각형 4"/>
          <p:cNvSpPr/>
          <p:nvPr/>
        </p:nvSpPr>
        <p:spPr>
          <a:xfrm>
            <a:off x="2699793" y="3717033"/>
            <a:ext cx="1440160" cy="35215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US"/>
          </a:p>
        </p:txBody>
      </p:sp>
      <p:sp>
        <p:nvSpPr>
          <p:cNvPr id="6" name="직사각형 5">
            <a:hlinkClick r:id="rId3"/>
          </p:cNvPr>
          <p:cNvSpPr/>
          <p:nvPr/>
        </p:nvSpPr>
        <p:spPr>
          <a:xfrm>
            <a:off x="683568" y="5877272"/>
            <a:ext cx="129614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KISS Go!</a:t>
            </a:r>
          </a:p>
        </p:txBody>
      </p:sp>
    </p:spTree>
    <p:extLst>
      <p:ext uri="{BB962C8B-B14F-4D97-AF65-F5344CB8AC3E}">
        <p14:creationId xmlns:p14="http://schemas.microsoft.com/office/powerpoint/2010/main" val="696952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387" y="120144"/>
            <a:ext cx="6621224" cy="6621224"/>
          </a:xfrm>
          <a:prstGeom prst="rect">
            <a:avLst/>
          </a:prstGeom>
        </p:spPr>
      </p:pic>
      <p:sp>
        <p:nvSpPr>
          <p:cNvPr id="4" name="모서리가 둥근 직사각형 3"/>
          <p:cNvSpPr/>
          <p:nvPr/>
        </p:nvSpPr>
        <p:spPr>
          <a:xfrm>
            <a:off x="4067944" y="1052737"/>
            <a:ext cx="1512168" cy="648072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1400" b="1" dirty="0" err="1" smtClean="0"/>
              <a:t>알림서비스</a:t>
            </a:r>
            <a:r>
              <a:rPr lang="ko-KR" altLang="en-US" sz="1400" b="1" dirty="0" smtClean="0"/>
              <a:t> 메일</a:t>
            </a:r>
            <a:endParaRPr lang="ko-KR" altLang="en-US" sz="1400" b="1" dirty="0"/>
          </a:p>
        </p:txBody>
      </p:sp>
      <p:sp>
        <p:nvSpPr>
          <p:cNvPr id="6" name="직사각형 5">
            <a:hlinkClick r:id="rId3"/>
          </p:cNvPr>
          <p:cNvSpPr/>
          <p:nvPr/>
        </p:nvSpPr>
        <p:spPr>
          <a:xfrm>
            <a:off x="467544" y="5877272"/>
            <a:ext cx="129614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KISS Go!</a:t>
            </a:r>
          </a:p>
        </p:txBody>
      </p:sp>
    </p:spTree>
    <p:extLst>
      <p:ext uri="{BB962C8B-B14F-4D97-AF65-F5344CB8AC3E}">
        <p14:creationId xmlns:p14="http://schemas.microsoft.com/office/powerpoint/2010/main" val="115040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763688" y="2348879"/>
            <a:ext cx="6408712" cy="240065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180975" indent="-180975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b="1" dirty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5000" b="1" dirty="0" smtClean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KISS </a:t>
            </a:r>
            <a:r>
              <a:rPr lang="ko-KR" altLang="en-US" sz="5000" b="1" dirty="0" smtClean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검색</a:t>
            </a:r>
            <a:r>
              <a:rPr lang="en-US" altLang="ko-KR" sz="5000" b="1" dirty="0" smtClean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5000" b="1" dirty="0" smtClean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메뉴</a:t>
            </a:r>
            <a:endParaRPr lang="en-US" altLang="ko-KR" sz="5000" b="1" dirty="0" smtClean="0">
              <a:solidFill>
                <a:srgbClr val="0099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80975" indent="-180975"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ko-KR" sz="5000" b="1" dirty="0" smtClean="0">
              <a:solidFill>
                <a:srgbClr val="0099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80975" indent="-180975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5000" b="1" dirty="0" smtClean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5000" b="1" dirty="0" smtClean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3) </a:t>
            </a:r>
            <a:r>
              <a:rPr lang="ko-KR" altLang="en-US" sz="5000" b="1" dirty="0" smtClean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주제별 검색</a:t>
            </a:r>
            <a:endParaRPr lang="en-US" altLang="ko-KR" sz="5000" dirty="0">
              <a:solidFill>
                <a:schemeClr val="tx1">
                  <a:lumMod val="50000"/>
                  <a:lumOff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299" y="256105"/>
            <a:ext cx="7383137" cy="6413255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3813075" y="4610500"/>
            <a:ext cx="398885" cy="25866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US"/>
          </a:p>
        </p:txBody>
      </p:sp>
      <p:sp>
        <p:nvSpPr>
          <p:cNvPr id="4" name="모서리가 둥근 직사각형 3"/>
          <p:cNvSpPr/>
          <p:nvPr/>
        </p:nvSpPr>
        <p:spPr>
          <a:xfrm>
            <a:off x="2339752" y="2796647"/>
            <a:ext cx="2520280" cy="688645"/>
          </a:xfrm>
          <a:prstGeom prst="round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/>
              <a:t>발행기관</a:t>
            </a:r>
            <a:r>
              <a:rPr lang="en-US" altLang="ko-KR" sz="1400" b="1" dirty="0" smtClean="0"/>
              <a:t>(</a:t>
            </a:r>
            <a:r>
              <a:rPr lang="ko-KR" altLang="en-US" sz="1400" b="1" dirty="0" smtClean="0"/>
              <a:t>학회</a:t>
            </a:r>
            <a:r>
              <a:rPr lang="en-US" altLang="ko-KR" sz="1400" b="1" dirty="0" smtClean="0"/>
              <a:t>)</a:t>
            </a:r>
            <a:r>
              <a:rPr lang="ko-KR" altLang="en-US" sz="1400" b="1" dirty="0" smtClean="0"/>
              <a:t>을  </a:t>
            </a:r>
            <a:r>
              <a:rPr lang="en-US" altLang="ko-KR" sz="1400" b="1" dirty="0" smtClean="0"/>
              <a:t>KISS</a:t>
            </a:r>
            <a:r>
              <a:rPr lang="ko-KR" altLang="en-US" sz="1400" b="1" dirty="0" smtClean="0"/>
              <a:t>의 </a:t>
            </a:r>
            <a:endParaRPr lang="en-US" altLang="ko-KR" sz="1400" b="1" dirty="0" smtClean="0"/>
          </a:p>
          <a:p>
            <a:pPr algn="ctr"/>
            <a:r>
              <a:rPr lang="en-US" altLang="ko-KR" sz="1400" b="1" dirty="0" smtClean="0"/>
              <a:t>9</a:t>
            </a:r>
            <a:r>
              <a:rPr lang="ko-KR" altLang="en-US" sz="1400" b="1" dirty="0" smtClean="0"/>
              <a:t>가지 분류로 나눔</a:t>
            </a:r>
            <a:endParaRPr lang="ko-KR" altLang="en-US" sz="1400" b="1" dirty="0"/>
          </a:p>
        </p:txBody>
      </p:sp>
      <p:sp>
        <p:nvSpPr>
          <p:cNvPr id="5" name="모서리가 둥근 직사각형 4"/>
          <p:cNvSpPr/>
          <p:nvPr/>
        </p:nvSpPr>
        <p:spPr>
          <a:xfrm>
            <a:off x="6623720" y="2903968"/>
            <a:ext cx="2520280" cy="688645"/>
          </a:xfrm>
          <a:prstGeom prst="round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/>
              <a:t>각 분야의 소주제  선택</a:t>
            </a:r>
            <a:endParaRPr lang="ko-KR" altLang="en-US" sz="1400" b="1" dirty="0"/>
          </a:p>
        </p:txBody>
      </p:sp>
      <p:cxnSp>
        <p:nvCxnSpPr>
          <p:cNvPr id="7" name="직선 화살표 연결선 6"/>
          <p:cNvCxnSpPr/>
          <p:nvPr/>
        </p:nvCxnSpPr>
        <p:spPr>
          <a:xfrm flipV="1">
            <a:off x="4211960" y="3485292"/>
            <a:ext cx="3213571" cy="1254538"/>
          </a:xfrm>
          <a:prstGeom prst="straightConnector1">
            <a:avLst/>
          </a:prstGeom>
          <a:ln w="19050">
            <a:solidFill>
              <a:srgbClr val="FFC000"/>
            </a:solidFill>
            <a:tailEnd type="arrow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8" name="직사각형 7"/>
          <p:cNvSpPr/>
          <p:nvPr/>
        </p:nvSpPr>
        <p:spPr>
          <a:xfrm>
            <a:off x="844165" y="1849760"/>
            <a:ext cx="1296144" cy="2232248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hlinkClick r:id="rId3"/>
          </p:cNvPr>
          <p:cNvSpPr/>
          <p:nvPr/>
        </p:nvSpPr>
        <p:spPr>
          <a:xfrm>
            <a:off x="234637" y="5445224"/>
            <a:ext cx="1889091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KISS Go!</a:t>
            </a:r>
          </a:p>
        </p:txBody>
      </p:sp>
    </p:spTree>
    <p:extLst>
      <p:ext uri="{BB962C8B-B14F-4D97-AF65-F5344CB8AC3E}">
        <p14:creationId xmlns:p14="http://schemas.microsoft.com/office/powerpoint/2010/main" val="1723510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665" y="1057668"/>
            <a:ext cx="6808411" cy="4742664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1979712" y="3257034"/>
            <a:ext cx="1296144" cy="25866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US"/>
          </a:p>
        </p:txBody>
      </p:sp>
      <p:sp>
        <p:nvSpPr>
          <p:cNvPr id="4" name="포인트가 6개인 별 3"/>
          <p:cNvSpPr/>
          <p:nvPr/>
        </p:nvSpPr>
        <p:spPr>
          <a:xfrm>
            <a:off x="3491880" y="3257034"/>
            <a:ext cx="828386" cy="479470"/>
          </a:xfrm>
          <a:prstGeom prst="star6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1400" b="1" dirty="0"/>
              <a:t>클릭</a:t>
            </a:r>
            <a:r>
              <a:rPr lang="en-US" altLang="ko-KR" sz="1400" b="1" dirty="0"/>
              <a:t>!</a:t>
            </a:r>
            <a:endParaRPr 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1241572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548680"/>
            <a:ext cx="8291797" cy="5544616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2267744" y="3607174"/>
            <a:ext cx="2088232" cy="46989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US"/>
          </a:p>
        </p:txBody>
      </p:sp>
      <p:sp>
        <p:nvSpPr>
          <p:cNvPr id="7" name="모서리가 둥근 직사각형 6"/>
          <p:cNvSpPr/>
          <p:nvPr/>
        </p:nvSpPr>
        <p:spPr>
          <a:xfrm>
            <a:off x="4644008" y="3388427"/>
            <a:ext cx="2520280" cy="688645"/>
          </a:xfrm>
          <a:prstGeom prst="round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/>
              <a:t>세무 관련 간행물</a:t>
            </a:r>
            <a:endParaRPr lang="ko-KR" alt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1568585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1763688" y="2348879"/>
            <a:ext cx="6408712" cy="240065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180975" indent="-180975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b="1" dirty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5000" b="1" dirty="0" smtClean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KISS </a:t>
            </a:r>
            <a:r>
              <a:rPr lang="ko-KR" altLang="en-US" sz="5000" b="1" dirty="0" smtClean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검색</a:t>
            </a:r>
            <a:r>
              <a:rPr lang="en-US" altLang="ko-KR" sz="5000" b="1" dirty="0" smtClean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5000" b="1" dirty="0" smtClean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메뉴</a:t>
            </a:r>
            <a:endParaRPr lang="en-US" altLang="ko-KR" sz="5000" b="1" dirty="0" smtClean="0">
              <a:solidFill>
                <a:srgbClr val="0099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80975" indent="-180975"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ko-KR" sz="5000" b="1" dirty="0" smtClean="0">
              <a:solidFill>
                <a:srgbClr val="0099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80975" indent="-180975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5000" b="1" dirty="0" smtClean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5000" b="1" dirty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r>
              <a:rPr lang="en-US" altLang="ko-KR" sz="5000" b="1" dirty="0" smtClean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5000" b="1" dirty="0" smtClean="0">
                <a:solidFill>
                  <a:srgbClr val="009900"/>
                </a:solidFill>
                <a:latin typeface="맑은 고딕" pitchFamily="50" charset="-127"/>
                <a:ea typeface="맑은 고딕" pitchFamily="50" charset="-127"/>
              </a:rPr>
              <a:t>상세검색</a:t>
            </a:r>
            <a:endParaRPr lang="en-US" altLang="ko-KR" sz="5000" dirty="0">
              <a:solidFill>
                <a:schemeClr val="tx1">
                  <a:lumMod val="50000"/>
                  <a:lumOff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25282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12" y="188640"/>
            <a:ext cx="9144000" cy="6054571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7164288" y="1124744"/>
            <a:ext cx="576064" cy="2880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US"/>
          </a:p>
        </p:txBody>
      </p:sp>
      <p:sp>
        <p:nvSpPr>
          <p:cNvPr id="4" name="포인트가 6개인 별 3"/>
          <p:cNvSpPr/>
          <p:nvPr/>
        </p:nvSpPr>
        <p:spPr>
          <a:xfrm>
            <a:off x="6263894" y="1052736"/>
            <a:ext cx="828386" cy="479470"/>
          </a:xfrm>
          <a:prstGeom prst="star6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1400" b="1" dirty="0"/>
              <a:t>클릭</a:t>
            </a:r>
            <a:r>
              <a:rPr lang="en-US" altLang="ko-KR" sz="1400" b="1" dirty="0"/>
              <a:t>!</a:t>
            </a:r>
            <a:endParaRPr lang="en-US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kstudy_com_20140724_23354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5989" y="0"/>
            <a:ext cx="8292022" cy="6858000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2555776" y="1196752"/>
            <a:ext cx="3888432" cy="194421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US"/>
          </a:p>
        </p:txBody>
      </p:sp>
      <p:sp>
        <p:nvSpPr>
          <p:cNvPr id="5" name="직사각형 4"/>
          <p:cNvSpPr/>
          <p:nvPr/>
        </p:nvSpPr>
        <p:spPr>
          <a:xfrm>
            <a:off x="2699792" y="3212976"/>
            <a:ext cx="3672408" cy="1152128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4499992" y="116632"/>
            <a:ext cx="495672" cy="36004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6516216" y="1484784"/>
            <a:ext cx="2520280" cy="688645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/>
              <a:t>다중검색</a:t>
            </a:r>
            <a:r>
              <a:rPr lang="en-US" altLang="ko-KR" sz="1400" b="1" dirty="0" smtClean="0"/>
              <a:t>(AND,OR)</a:t>
            </a:r>
            <a:r>
              <a:rPr lang="ko-KR" altLang="en-US" sz="1400" b="1" dirty="0" smtClean="0"/>
              <a:t>조건으로 검색결과의 정확성을 높인다</a:t>
            </a:r>
            <a:r>
              <a:rPr lang="en-US" altLang="ko-KR" sz="1400" b="1" dirty="0" smtClean="0"/>
              <a:t>.</a:t>
            </a:r>
            <a:endParaRPr lang="ko-KR" altLang="en-US" sz="1400" b="1" dirty="0"/>
          </a:p>
        </p:txBody>
      </p:sp>
      <p:sp>
        <p:nvSpPr>
          <p:cNvPr id="9" name="모서리가 둥근 직사각형 8"/>
          <p:cNvSpPr/>
          <p:nvPr/>
        </p:nvSpPr>
        <p:spPr>
          <a:xfrm>
            <a:off x="6588224" y="3573016"/>
            <a:ext cx="2520280" cy="688645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ISSN, </a:t>
            </a:r>
            <a:r>
              <a:rPr lang="ko-KR" altLang="en-US" sz="1400" b="1" dirty="0" smtClean="0"/>
              <a:t>주제</a:t>
            </a:r>
            <a:r>
              <a:rPr lang="en-US" altLang="ko-KR" sz="1400" b="1" dirty="0" smtClean="0"/>
              <a:t>, </a:t>
            </a:r>
            <a:r>
              <a:rPr lang="ko-KR" altLang="en-US" sz="1400" b="1" dirty="0" err="1" smtClean="0"/>
              <a:t>발행년도</a:t>
            </a:r>
            <a:r>
              <a:rPr lang="ko-KR" altLang="en-US" sz="1400" b="1" dirty="0" smtClean="0"/>
              <a:t> 조건으로 검색결과의 수를 적절하게 조절한다</a:t>
            </a:r>
            <a:r>
              <a:rPr lang="en-US" altLang="ko-KR" sz="1400" b="1" dirty="0" smtClean="0"/>
              <a:t>.</a:t>
            </a:r>
            <a:endParaRPr lang="ko-KR" altLang="en-US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kstudy_com_20140725_01214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0944" y="0"/>
            <a:ext cx="7942110" cy="6858000"/>
          </a:xfrm>
          <a:prstGeom prst="rect">
            <a:avLst/>
          </a:prstGeom>
        </p:spPr>
      </p:pic>
      <p:sp>
        <p:nvSpPr>
          <p:cNvPr id="3" name="모서리가 둥근 직사각형 2"/>
          <p:cNvSpPr/>
          <p:nvPr/>
        </p:nvSpPr>
        <p:spPr>
          <a:xfrm>
            <a:off x="611560" y="620688"/>
            <a:ext cx="7632848" cy="472620"/>
          </a:xfrm>
          <a:prstGeom prst="round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2013</a:t>
            </a:r>
            <a:r>
              <a:rPr lang="ko-KR" altLang="en-US" sz="1400" b="1" dirty="0" smtClean="0"/>
              <a:t>년 사회과학분야의 </a:t>
            </a:r>
            <a:r>
              <a:rPr lang="en-US" altLang="ko-KR" sz="1400" b="1" dirty="0" smtClean="0"/>
              <a:t>“</a:t>
            </a:r>
            <a:r>
              <a:rPr lang="ko-KR" altLang="en-US" sz="1400" b="1" dirty="0" smtClean="0"/>
              <a:t>경영학연구</a:t>
            </a:r>
            <a:r>
              <a:rPr lang="en-US" altLang="ko-KR" sz="1400" b="1" dirty="0" smtClean="0"/>
              <a:t>”</a:t>
            </a:r>
            <a:r>
              <a:rPr lang="ko-KR" altLang="en-US" sz="1400" b="1" dirty="0" smtClean="0"/>
              <a:t>에 대한 학술논문을 찾으려 하는데 검색결과가 너무 많아요</a:t>
            </a:r>
            <a:r>
              <a:rPr lang="en-US" altLang="ko-KR" sz="1400" b="1" dirty="0" smtClean="0"/>
              <a:t>.</a:t>
            </a:r>
            <a:endParaRPr lang="ko-KR" altLang="en-US" sz="1400" b="1" dirty="0"/>
          </a:p>
        </p:txBody>
      </p:sp>
      <p:sp>
        <p:nvSpPr>
          <p:cNvPr id="4" name="모서리가 둥근 직사각형 3"/>
          <p:cNvSpPr/>
          <p:nvPr/>
        </p:nvSpPr>
        <p:spPr>
          <a:xfrm>
            <a:off x="2843808" y="2236300"/>
            <a:ext cx="2520280" cy="472620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/>
              <a:t>검색창에</a:t>
            </a:r>
            <a:r>
              <a:rPr lang="ko-KR" altLang="en-US" sz="1400" b="1" dirty="0" smtClean="0"/>
              <a:t> </a:t>
            </a:r>
            <a:r>
              <a:rPr lang="en-US" altLang="ko-KR" sz="1400" b="1" dirty="0" smtClean="0"/>
              <a:t>“</a:t>
            </a:r>
            <a:r>
              <a:rPr lang="ko-KR" altLang="en-US" sz="1400" b="1" dirty="0" smtClean="0"/>
              <a:t>경영학</a:t>
            </a:r>
            <a:r>
              <a:rPr lang="en-US" altLang="ko-KR" sz="1400" b="1" dirty="0" smtClean="0"/>
              <a:t>”</a:t>
            </a:r>
            <a:r>
              <a:rPr lang="ko-KR" altLang="en-US" sz="1400" b="1" dirty="0" smtClean="0"/>
              <a:t> 검색</a:t>
            </a:r>
            <a:endParaRPr lang="ko-KR" altLang="en-US" sz="1400" b="1" dirty="0"/>
          </a:p>
        </p:txBody>
      </p:sp>
      <p:sp>
        <p:nvSpPr>
          <p:cNvPr id="5" name="모서리가 둥근 직사각형 4"/>
          <p:cNvSpPr/>
          <p:nvPr/>
        </p:nvSpPr>
        <p:spPr>
          <a:xfrm>
            <a:off x="179512" y="4337274"/>
            <a:ext cx="2520280" cy="531886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/>
              <a:t>주제 메뉴에서 </a:t>
            </a:r>
            <a:endParaRPr lang="en-US" altLang="ko-KR" sz="1200" b="1" dirty="0" smtClean="0"/>
          </a:p>
          <a:p>
            <a:pPr algn="ctr"/>
            <a:r>
              <a:rPr lang="en-US" altLang="ko-KR" sz="1200" b="1" dirty="0" smtClean="0"/>
              <a:t>“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사회과학</a:t>
            </a:r>
            <a:r>
              <a:rPr lang="en-US" altLang="ko-KR" sz="1200" b="1" dirty="0" smtClean="0"/>
              <a:t> </a:t>
            </a:r>
            <a:r>
              <a:rPr lang="ko-KR" altLang="en-US" sz="1200" b="1" dirty="0" smtClean="0"/>
              <a:t>분야 </a:t>
            </a:r>
            <a:r>
              <a:rPr lang="en-US" altLang="ko-KR" sz="1200" b="1" dirty="0" smtClean="0"/>
              <a:t>”</a:t>
            </a:r>
            <a:r>
              <a:rPr lang="ko-KR" altLang="en-US" sz="1200" b="1" dirty="0" smtClean="0"/>
              <a:t> 체크</a:t>
            </a:r>
            <a:endParaRPr lang="ko-KR" altLang="en-US" sz="1200" b="1" dirty="0"/>
          </a:p>
        </p:txBody>
      </p:sp>
      <p:sp>
        <p:nvSpPr>
          <p:cNvPr id="6" name="직사각형 5"/>
          <p:cNvSpPr/>
          <p:nvPr/>
        </p:nvSpPr>
        <p:spPr>
          <a:xfrm>
            <a:off x="683568" y="2420888"/>
            <a:ext cx="1512168" cy="1872208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3203848" y="1772816"/>
            <a:ext cx="1656184" cy="2880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kstudy_com_20140725_0131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9414"/>
            <a:ext cx="9144000" cy="6779172"/>
          </a:xfrm>
          <a:prstGeom prst="rect">
            <a:avLst/>
          </a:prstGeom>
        </p:spPr>
      </p:pic>
      <p:sp>
        <p:nvSpPr>
          <p:cNvPr id="3" name="모서리가 둥근 직사각형 2"/>
          <p:cNvSpPr/>
          <p:nvPr/>
        </p:nvSpPr>
        <p:spPr>
          <a:xfrm>
            <a:off x="1907704" y="2708920"/>
            <a:ext cx="2520280" cy="531886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err="1" smtClean="0"/>
              <a:t>발행년도에서</a:t>
            </a:r>
            <a:r>
              <a:rPr lang="ko-KR" altLang="en-US" sz="1200" b="1" dirty="0" smtClean="0"/>
              <a:t> </a:t>
            </a:r>
            <a:endParaRPr lang="en-US" altLang="ko-KR" sz="1200" b="1" dirty="0" smtClean="0"/>
          </a:p>
          <a:p>
            <a:pPr algn="ctr"/>
            <a:r>
              <a:rPr lang="en-US" altLang="ko-KR" sz="1200" b="1" dirty="0" smtClean="0"/>
              <a:t>“2013</a:t>
            </a:r>
            <a:r>
              <a:rPr lang="ko-KR" altLang="en-US" sz="1200" b="1" dirty="0" smtClean="0"/>
              <a:t>년</a:t>
            </a:r>
            <a:r>
              <a:rPr lang="en-US" altLang="ko-KR" sz="1200" b="1" dirty="0" smtClean="0"/>
              <a:t>”</a:t>
            </a:r>
            <a:r>
              <a:rPr lang="ko-KR" altLang="en-US" sz="1200" b="1" dirty="0" smtClean="0"/>
              <a:t> 체크</a:t>
            </a:r>
            <a:endParaRPr lang="ko-KR" altLang="en-US" sz="1200" b="1" dirty="0"/>
          </a:p>
        </p:txBody>
      </p:sp>
      <p:sp>
        <p:nvSpPr>
          <p:cNvPr id="4" name="직사각형 3"/>
          <p:cNvSpPr/>
          <p:nvPr/>
        </p:nvSpPr>
        <p:spPr>
          <a:xfrm>
            <a:off x="107504" y="3068960"/>
            <a:ext cx="1080120" cy="50405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US"/>
          </a:p>
        </p:txBody>
      </p:sp>
      <p:sp>
        <p:nvSpPr>
          <p:cNvPr id="5" name="직사각형 4"/>
          <p:cNvSpPr/>
          <p:nvPr/>
        </p:nvSpPr>
        <p:spPr>
          <a:xfrm>
            <a:off x="323528" y="5157192"/>
            <a:ext cx="1224136" cy="432048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포인트가 6개인 별 5"/>
          <p:cNvSpPr/>
          <p:nvPr/>
        </p:nvSpPr>
        <p:spPr>
          <a:xfrm>
            <a:off x="1619672" y="5181778"/>
            <a:ext cx="828386" cy="479470"/>
          </a:xfrm>
          <a:prstGeom prst="star6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1400" b="1" dirty="0"/>
              <a:t>클릭</a:t>
            </a:r>
            <a:r>
              <a:rPr lang="en-US" altLang="ko-KR" sz="1400" b="1" dirty="0"/>
              <a:t>!</a:t>
            </a:r>
            <a:endParaRPr lang="en-US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kstudy_com_20140725_01364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1395"/>
            <a:ext cx="9144000" cy="6655210"/>
          </a:xfrm>
          <a:prstGeom prst="rect">
            <a:avLst/>
          </a:prstGeom>
        </p:spPr>
      </p:pic>
      <p:sp>
        <p:nvSpPr>
          <p:cNvPr id="3" name="모서리가 둥근 직사각형 2"/>
          <p:cNvSpPr/>
          <p:nvPr/>
        </p:nvSpPr>
        <p:spPr>
          <a:xfrm>
            <a:off x="5076056" y="2492896"/>
            <a:ext cx="2520280" cy="531886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/>
              <a:t>검색결과</a:t>
            </a:r>
            <a:r>
              <a:rPr lang="en-US" altLang="ko-KR" sz="1200" b="1" dirty="0" smtClean="0"/>
              <a:t>: 3,098</a:t>
            </a:r>
            <a:r>
              <a:rPr lang="ko-KR" altLang="en-US" sz="1200" b="1" dirty="0" smtClean="0"/>
              <a:t>건 </a:t>
            </a:r>
            <a:r>
              <a:rPr lang="en-US" altLang="ko-KR" sz="1200" b="1" dirty="0" smtClean="0"/>
              <a:t>-&gt; 178</a:t>
            </a:r>
            <a:r>
              <a:rPr lang="ko-KR" altLang="en-US" sz="1200" b="1" dirty="0" smtClean="0"/>
              <a:t>건</a:t>
            </a:r>
            <a:endParaRPr lang="en-US" altLang="ko-KR" sz="1200" b="1" dirty="0" smtClean="0"/>
          </a:p>
          <a:p>
            <a:pPr algn="ctr"/>
            <a:r>
              <a:rPr lang="ko-KR" altLang="en-US" sz="1200" b="1" dirty="0" smtClean="0"/>
              <a:t>정보의 검색결과를 구체화 시켜줌</a:t>
            </a:r>
            <a:r>
              <a:rPr lang="en-US" altLang="ko-KR" sz="1200" b="1" dirty="0" smtClean="0"/>
              <a:t>.</a:t>
            </a:r>
            <a:endParaRPr lang="ko-KR" altLang="en-US" sz="1200" b="1" dirty="0"/>
          </a:p>
        </p:txBody>
      </p:sp>
      <p:sp>
        <p:nvSpPr>
          <p:cNvPr id="4" name="직사각형 3"/>
          <p:cNvSpPr/>
          <p:nvPr/>
        </p:nvSpPr>
        <p:spPr>
          <a:xfrm>
            <a:off x="5076056" y="2060848"/>
            <a:ext cx="1584176" cy="2880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US"/>
          </a:p>
        </p:txBody>
      </p:sp>
      <p:sp>
        <p:nvSpPr>
          <p:cNvPr id="5" name="직사각형 4"/>
          <p:cNvSpPr/>
          <p:nvPr/>
        </p:nvSpPr>
        <p:spPr>
          <a:xfrm>
            <a:off x="0" y="2780928"/>
            <a:ext cx="1907704" cy="2232248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모서리가 둥근 직사각형 5"/>
          <p:cNvSpPr/>
          <p:nvPr/>
        </p:nvSpPr>
        <p:spPr>
          <a:xfrm>
            <a:off x="1979712" y="4077072"/>
            <a:ext cx="2520280" cy="531886"/>
          </a:xfrm>
          <a:prstGeom prst="round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/>
              <a:t>주제</a:t>
            </a:r>
            <a:r>
              <a:rPr lang="en-US" altLang="ko-KR" sz="1200" b="1" dirty="0" smtClean="0"/>
              <a:t>, </a:t>
            </a:r>
            <a:r>
              <a:rPr lang="ko-KR" altLang="en-US" sz="1200" b="1" dirty="0" err="1" smtClean="0"/>
              <a:t>발행년도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발행기관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간행물 등으로 검색결과 수 조절이 가능</a:t>
            </a:r>
            <a:endParaRPr lang="ko-KR" altLang="en-US" sz="1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3. KISS </a:t>
            </a:r>
            <a:r>
              <a:rPr lang="ko-KR" altLang="en-US" dirty="0" smtClean="0"/>
              <a:t>부가서비스</a:t>
            </a:r>
            <a:endParaRPr lang="ko-KR" altLang="en-US" dirty="0"/>
          </a:p>
        </p:txBody>
      </p:sp>
      <p:sp>
        <p:nvSpPr>
          <p:cNvPr id="5" name="세로 텍스트 개체 틀 4"/>
          <p:cNvSpPr>
            <a:spLocks noGrp="1"/>
          </p:cNvSpPr>
          <p:nvPr>
            <p:ph type="body" orient="vert" idx="1"/>
          </p:nvPr>
        </p:nvSpPr>
        <p:spPr/>
        <p:txBody>
          <a:bodyPr vert="horz">
            <a:normAutofit/>
          </a:bodyPr>
          <a:lstStyle/>
          <a:p>
            <a:r>
              <a:rPr lang="ko-KR" altLang="en-US" sz="2000" dirty="0" smtClean="0"/>
              <a:t>내 서재 서비스</a:t>
            </a:r>
            <a:endParaRPr lang="en-US" altLang="ko-KR" sz="2000" dirty="0" smtClean="0"/>
          </a:p>
          <a:p>
            <a:r>
              <a:rPr lang="ko-KR" altLang="en-US" sz="2000" dirty="0" smtClean="0"/>
              <a:t>간행물 </a:t>
            </a:r>
            <a:r>
              <a:rPr lang="ko-KR" altLang="en-US" sz="2000" dirty="0" err="1" smtClean="0"/>
              <a:t>즐겨찾기</a:t>
            </a:r>
            <a:endParaRPr lang="en-US" altLang="ko-KR" sz="2000" dirty="0" smtClean="0"/>
          </a:p>
          <a:p>
            <a:r>
              <a:rPr lang="ko-KR" altLang="en-US" sz="2000" dirty="0" err="1" smtClean="0"/>
              <a:t>알림서비스</a:t>
            </a:r>
            <a:endParaRPr lang="en-US" altLang="ko-KR" sz="2000" dirty="0" smtClean="0"/>
          </a:p>
        </p:txBody>
      </p:sp>
    </p:spTree>
    <p:extLst>
      <p:ext uri="{BB962C8B-B14F-4D97-AF65-F5344CB8AC3E}">
        <p14:creationId xmlns:p14="http://schemas.microsoft.com/office/powerpoint/2010/main" val="4115499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kstudy_com_20140725_0228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80708"/>
            <a:ext cx="9144000" cy="4896584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0" y="3861048"/>
            <a:ext cx="1907704" cy="20882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US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356992"/>
            <a:ext cx="3105764" cy="240211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0" name="모서리가 둥근 직사각형 9"/>
          <p:cNvSpPr/>
          <p:nvPr/>
        </p:nvSpPr>
        <p:spPr>
          <a:xfrm>
            <a:off x="2411760" y="3861048"/>
            <a:ext cx="2520280" cy="531886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/>
              <a:t>필요한 논문을 </a:t>
            </a:r>
            <a:r>
              <a:rPr lang="en-US" altLang="ko-KR" sz="1400" b="1" dirty="0" smtClean="0"/>
              <a:t>“</a:t>
            </a:r>
            <a:r>
              <a:rPr lang="ko-KR" altLang="en-US" sz="1400" b="1" dirty="0" err="1" smtClean="0">
                <a:solidFill>
                  <a:schemeClr val="tx1"/>
                </a:solidFill>
              </a:rPr>
              <a:t>내서재</a:t>
            </a:r>
            <a:r>
              <a:rPr lang="en-US" altLang="ko-KR" sz="1400" b="1" dirty="0" smtClean="0"/>
              <a:t>”</a:t>
            </a:r>
            <a:r>
              <a:rPr lang="ko-KR" altLang="en-US" sz="1400" b="1" dirty="0" smtClean="0"/>
              <a:t>의</a:t>
            </a:r>
            <a:endParaRPr lang="en-US" altLang="ko-KR" sz="1400" b="1" dirty="0" smtClean="0"/>
          </a:p>
          <a:p>
            <a:pPr algn="ctr"/>
            <a:r>
              <a:rPr lang="ko-KR" altLang="en-US" sz="1400" b="1" dirty="0" smtClean="0"/>
              <a:t> 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[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내 책장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]</a:t>
            </a:r>
            <a:r>
              <a:rPr lang="ko-KR" altLang="en-US" sz="1400" b="1" dirty="0" smtClean="0"/>
              <a:t>에 저장 가능</a:t>
            </a:r>
            <a:endParaRPr lang="ko-KR" altLang="en-US" sz="1400" b="1" dirty="0"/>
          </a:p>
        </p:txBody>
      </p:sp>
      <p:sp>
        <p:nvSpPr>
          <p:cNvPr id="11" name="모서리가 둥근 직사각형 10"/>
          <p:cNvSpPr/>
          <p:nvPr/>
        </p:nvSpPr>
        <p:spPr>
          <a:xfrm>
            <a:off x="2411760" y="4553298"/>
            <a:ext cx="2520280" cy="531886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[</a:t>
            </a:r>
            <a:r>
              <a:rPr lang="ko-KR" altLang="en-US" sz="1400" b="1" dirty="0" smtClean="0"/>
              <a:t>내 책장</a:t>
            </a:r>
            <a:r>
              <a:rPr lang="en-US" altLang="ko-KR" sz="1400" b="1" dirty="0" smtClean="0"/>
              <a:t>]</a:t>
            </a:r>
            <a:r>
              <a:rPr lang="ko-KR" altLang="en-US" sz="1400" b="1" dirty="0" smtClean="0"/>
              <a:t>은 </a:t>
            </a:r>
            <a:r>
              <a:rPr lang="ko-KR" altLang="en-US" sz="1400" b="1" dirty="0" err="1" smtClean="0"/>
              <a:t>책장명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표지 등 </a:t>
            </a:r>
            <a:endParaRPr lang="en-US" altLang="ko-KR" sz="1400" b="1" dirty="0" smtClean="0"/>
          </a:p>
          <a:p>
            <a:pPr algn="ctr"/>
            <a:r>
              <a:rPr lang="ko-KR" altLang="en-US" sz="1400" b="1" dirty="0" smtClean="0"/>
              <a:t>선택할 수 있음</a:t>
            </a:r>
            <a:endParaRPr lang="ko-KR" altLang="en-US" sz="1400" b="1" dirty="0"/>
          </a:p>
        </p:txBody>
      </p:sp>
      <p:sp>
        <p:nvSpPr>
          <p:cNvPr id="12" name="모서리가 둥근 직사각형 11"/>
          <p:cNvSpPr/>
          <p:nvPr/>
        </p:nvSpPr>
        <p:spPr>
          <a:xfrm>
            <a:off x="2411760" y="5229200"/>
            <a:ext cx="2520280" cy="531886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/>
              <a:t>책장 추가  및 삭제가능</a:t>
            </a:r>
            <a:endParaRPr lang="ko-KR" altLang="en-US" sz="1400" b="1" dirty="0"/>
          </a:p>
        </p:txBody>
      </p:sp>
      <p:sp>
        <p:nvSpPr>
          <p:cNvPr id="13" name="모서리가 둥근 직사각형 12"/>
          <p:cNvSpPr/>
          <p:nvPr/>
        </p:nvSpPr>
        <p:spPr>
          <a:xfrm>
            <a:off x="251520" y="260648"/>
            <a:ext cx="2520280" cy="531886"/>
          </a:xfrm>
          <a:prstGeom prst="round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/>
              <a:t>내 서재 서비스</a:t>
            </a:r>
            <a:endParaRPr lang="ko-KR" altLang="en-US" sz="1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kstudy_com_20140725_0239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79042"/>
            <a:ext cx="9144000" cy="5699915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2483768" y="4581128"/>
            <a:ext cx="3312368" cy="86409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20" y="260648"/>
            <a:ext cx="2520280" cy="531886"/>
          </a:xfrm>
          <a:prstGeom prst="round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/>
              <a:t>간행물 </a:t>
            </a:r>
            <a:r>
              <a:rPr lang="ko-KR" altLang="en-US" sz="1200" b="1" dirty="0" err="1" smtClean="0"/>
              <a:t>즐겨찾기</a:t>
            </a:r>
            <a:endParaRPr lang="ko-KR" altLang="en-US" sz="1200" b="1" dirty="0"/>
          </a:p>
        </p:txBody>
      </p:sp>
      <p:pic>
        <p:nvPicPr>
          <p:cNvPr id="3" name="그림 2" descr="kstudy_com_20140725_0241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836712"/>
            <a:ext cx="7200800" cy="5859402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2555776" y="3501008"/>
            <a:ext cx="1008112" cy="2880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US"/>
          </a:p>
        </p:txBody>
      </p:sp>
      <p:sp>
        <p:nvSpPr>
          <p:cNvPr id="5" name="모서리가 둥근 직사각형 4"/>
          <p:cNvSpPr/>
          <p:nvPr/>
        </p:nvSpPr>
        <p:spPr>
          <a:xfrm>
            <a:off x="3635896" y="3401170"/>
            <a:ext cx="2520280" cy="531886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/>
              <a:t>자주 이용하는 간행물을 </a:t>
            </a:r>
            <a:endParaRPr lang="en-US" altLang="ko-KR" sz="1400" b="1" dirty="0" smtClean="0"/>
          </a:p>
          <a:p>
            <a:pPr algn="ctr"/>
            <a:r>
              <a:rPr lang="ko-KR" altLang="en-US" sz="1400" b="1" dirty="0" err="1" smtClean="0"/>
              <a:t>즐겨찾기</a:t>
            </a:r>
            <a:r>
              <a:rPr lang="ko-KR" altLang="en-US" sz="1400" b="1" dirty="0" smtClean="0"/>
              <a:t> 할 수 있음</a:t>
            </a:r>
            <a:endParaRPr lang="ko-KR" altLang="en-US" sz="1400" b="1" dirty="0"/>
          </a:p>
        </p:txBody>
      </p:sp>
      <p:sp>
        <p:nvSpPr>
          <p:cNvPr id="6" name="포인트가 6개인 별 5"/>
          <p:cNvSpPr/>
          <p:nvPr/>
        </p:nvSpPr>
        <p:spPr>
          <a:xfrm>
            <a:off x="1799398" y="3093546"/>
            <a:ext cx="828386" cy="479470"/>
          </a:xfrm>
          <a:prstGeom prst="star6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1400" b="1" dirty="0"/>
              <a:t>클릭</a:t>
            </a:r>
            <a:r>
              <a:rPr lang="en-US" altLang="ko-KR" sz="1400" b="1" dirty="0"/>
              <a:t>!</a:t>
            </a:r>
            <a:endParaRPr lang="en-US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20" y="260648"/>
            <a:ext cx="2520280" cy="531886"/>
          </a:xfrm>
          <a:prstGeom prst="round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/>
              <a:t>발행기관 </a:t>
            </a:r>
            <a:r>
              <a:rPr lang="ko-KR" altLang="en-US" sz="1200" b="1" dirty="0" err="1" smtClean="0"/>
              <a:t>즐겨찾기</a:t>
            </a:r>
            <a:endParaRPr lang="ko-KR" altLang="en-US" sz="1200" b="1" dirty="0"/>
          </a:p>
        </p:txBody>
      </p:sp>
      <p:pic>
        <p:nvPicPr>
          <p:cNvPr id="3" name="그림 2" descr="kstudy_com_20140725_02464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952517"/>
            <a:ext cx="8437985" cy="5500819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2267744" y="3573016"/>
            <a:ext cx="1440160" cy="43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US"/>
          </a:p>
        </p:txBody>
      </p:sp>
      <p:sp>
        <p:nvSpPr>
          <p:cNvPr id="5" name="모서리가 둥근 직사각형 4"/>
          <p:cNvSpPr/>
          <p:nvPr/>
        </p:nvSpPr>
        <p:spPr>
          <a:xfrm>
            <a:off x="3923928" y="3501008"/>
            <a:ext cx="2520280" cy="531886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/>
              <a:t>자주 이용하는 발행기관을 </a:t>
            </a:r>
            <a:endParaRPr lang="en-US" altLang="ko-KR" sz="1400" b="1" dirty="0" smtClean="0"/>
          </a:p>
          <a:p>
            <a:pPr algn="ctr"/>
            <a:r>
              <a:rPr lang="ko-KR" altLang="en-US" sz="1400" b="1" dirty="0" err="1" smtClean="0"/>
              <a:t>즐겨찾기</a:t>
            </a:r>
            <a:r>
              <a:rPr lang="ko-KR" altLang="en-US" sz="1400" b="1" dirty="0" smtClean="0"/>
              <a:t> 할 수 있음</a:t>
            </a:r>
            <a:endParaRPr lang="ko-KR" altLang="en-US" sz="1400" b="1" dirty="0"/>
          </a:p>
        </p:txBody>
      </p:sp>
      <p:sp>
        <p:nvSpPr>
          <p:cNvPr id="6" name="포인트가 6개인 별 5"/>
          <p:cNvSpPr/>
          <p:nvPr/>
        </p:nvSpPr>
        <p:spPr>
          <a:xfrm>
            <a:off x="1475656" y="3573016"/>
            <a:ext cx="828386" cy="479470"/>
          </a:xfrm>
          <a:prstGeom prst="star6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1400" b="1" dirty="0"/>
              <a:t>클릭</a:t>
            </a:r>
            <a:r>
              <a:rPr lang="en-US" altLang="ko-KR" sz="1400" b="1" dirty="0"/>
              <a:t>!</a:t>
            </a:r>
            <a:endParaRPr lang="en-US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kstudy_com_20140725_02500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1412776"/>
            <a:ext cx="6794253" cy="4752528"/>
          </a:xfrm>
          <a:prstGeom prst="rect">
            <a:avLst/>
          </a:prstGeom>
        </p:spPr>
      </p:pic>
      <p:sp>
        <p:nvSpPr>
          <p:cNvPr id="3" name="모서리가 둥근 직사각형 2"/>
          <p:cNvSpPr/>
          <p:nvPr/>
        </p:nvSpPr>
        <p:spPr>
          <a:xfrm>
            <a:off x="251520" y="260648"/>
            <a:ext cx="2520280" cy="531886"/>
          </a:xfrm>
          <a:prstGeom prst="round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/>
              <a:t>알림 서비스</a:t>
            </a:r>
            <a:endParaRPr lang="ko-KR" altLang="en-US" sz="1200" b="1" dirty="0"/>
          </a:p>
        </p:txBody>
      </p:sp>
      <p:sp>
        <p:nvSpPr>
          <p:cNvPr id="4" name="직사각형 3"/>
          <p:cNvSpPr/>
          <p:nvPr/>
        </p:nvSpPr>
        <p:spPr>
          <a:xfrm>
            <a:off x="3635896" y="3789040"/>
            <a:ext cx="792088" cy="36004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US"/>
          </a:p>
        </p:txBody>
      </p:sp>
      <p:sp>
        <p:nvSpPr>
          <p:cNvPr id="5" name="모서리가 둥근 직사각형 4"/>
          <p:cNvSpPr/>
          <p:nvPr/>
        </p:nvSpPr>
        <p:spPr>
          <a:xfrm>
            <a:off x="4644008" y="3645024"/>
            <a:ext cx="3240360" cy="531886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/>
              <a:t>간행물의 최신호가 업데이트 될 때마다 메일로 알려드리는 서비스</a:t>
            </a:r>
            <a:endParaRPr lang="ko-KR" altLang="en-US" sz="1400" b="1" dirty="0"/>
          </a:p>
        </p:txBody>
      </p:sp>
      <p:sp>
        <p:nvSpPr>
          <p:cNvPr id="6" name="포인트가 6개인 별 5"/>
          <p:cNvSpPr/>
          <p:nvPr/>
        </p:nvSpPr>
        <p:spPr>
          <a:xfrm>
            <a:off x="2771800" y="3645024"/>
            <a:ext cx="828386" cy="479470"/>
          </a:xfrm>
          <a:prstGeom prst="star6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1400" b="1" dirty="0"/>
              <a:t>클릭</a:t>
            </a:r>
            <a:r>
              <a:rPr lang="en-US" altLang="ko-KR" sz="1400" b="1" dirty="0"/>
              <a:t>!</a:t>
            </a:r>
            <a:endParaRPr lang="en-US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kstudy_com_20140725_0251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1196752"/>
            <a:ext cx="7369968" cy="5310821"/>
          </a:xfrm>
          <a:prstGeom prst="rect">
            <a:avLst/>
          </a:prstGeom>
        </p:spPr>
      </p:pic>
      <p:sp>
        <p:nvSpPr>
          <p:cNvPr id="3" name="모서리가 둥근 직사각형 2"/>
          <p:cNvSpPr/>
          <p:nvPr/>
        </p:nvSpPr>
        <p:spPr>
          <a:xfrm>
            <a:off x="251520" y="260648"/>
            <a:ext cx="2520280" cy="531886"/>
          </a:xfrm>
          <a:prstGeom prst="round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/>
              <a:t>알림 서비스</a:t>
            </a:r>
            <a:endParaRPr lang="ko-KR" altLang="en-US" sz="1200" b="1" dirty="0"/>
          </a:p>
        </p:txBody>
      </p:sp>
      <p:sp>
        <p:nvSpPr>
          <p:cNvPr id="4" name="직사각형 3"/>
          <p:cNvSpPr/>
          <p:nvPr/>
        </p:nvSpPr>
        <p:spPr>
          <a:xfrm>
            <a:off x="2483768" y="3717032"/>
            <a:ext cx="5544616" cy="93610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en-US"/>
          </a:p>
        </p:txBody>
      </p:sp>
      <p:sp>
        <p:nvSpPr>
          <p:cNvPr id="5" name="모서리가 둥근 직사각형 4"/>
          <p:cNvSpPr/>
          <p:nvPr/>
        </p:nvSpPr>
        <p:spPr>
          <a:xfrm>
            <a:off x="4067944" y="4725144"/>
            <a:ext cx="2520280" cy="531886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/>
              <a:t>최신 발간정보를 </a:t>
            </a:r>
            <a:endParaRPr lang="en-US" altLang="ko-KR" sz="1400" b="1" dirty="0" smtClean="0"/>
          </a:p>
          <a:p>
            <a:pPr algn="ctr"/>
            <a:r>
              <a:rPr lang="ko-KR" altLang="en-US" sz="1400" b="1" dirty="0" smtClean="0"/>
              <a:t>메일로 받을 수 </a:t>
            </a:r>
            <a:r>
              <a:rPr lang="ko-KR" altLang="en-US" sz="1400" b="1" dirty="0" smtClean="0"/>
              <a:t>있음</a:t>
            </a:r>
            <a:endParaRPr lang="ko-KR" altLang="en-US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/>
              <a:t>감 사 합 </a:t>
            </a:r>
            <a:r>
              <a:rPr lang="ko-KR" altLang="en-US" dirty="0" err="1" smtClean="0"/>
              <a:t>니</a:t>
            </a:r>
            <a:r>
              <a:rPr lang="ko-KR" altLang="en-US" dirty="0" smtClean="0"/>
              <a:t> 다</a:t>
            </a:r>
            <a:r>
              <a:rPr lang="en-US" altLang="ko-KR" smtClean="0"/>
              <a:t>.</a:t>
            </a:r>
            <a:endParaRPr lang="ko-KR" altLang="en-US" dirty="0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파형">
  <a:themeElements>
    <a:clrScheme name="파형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파형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파형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1045</TotalTime>
  <Words>566</Words>
  <Application>Microsoft Office PowerPoint</Application>
  <PresentationFormat>화면 슬라이드 쇼(4:3)</PresentationFormat>
  <Paragraphs>126</Paragraphs>
  <Slides>35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35</vt:i4>
      </vt:variant>
    </vt:vector>
  </HeadingPairs>
  <TitlesOfParts>
    <vt:vector size="36" baseType="lpstr">
      <vt:lpstr>파형</vt:lpstr>
      <vt:lpstr>PowerPoint 프레젠테이션</vt:lpstr>
      <vt:lpstr>Contents</vt:lpstr>
      <vt:lpstr>1. 정보의 샘물, KISS</vt:lpstr>
      <vt:lpstr>PowerPoint 프레젠테이션</vt:lpstr>
      <vt:lpstr>PowerPoint 프레젠테이션</vt:lpstr>
      <vt:lpstr>2. KISS 검색 방법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3. KISS 부가서비스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감 사 합 니 다.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학술</dc:creator>
  <cp:lastModifiedBy>학술</cp:lastModifiedBy>
  <cp:revision>64</cp:revision>
  <dcterms:created xsi:type="dcterms:W3CDTF">2014-07-24T06:50:33Z</dcterms:created>
  <dcterms:modified xsi:type="dcterms:W3CDTF">2015-04-13T07:53:30Z</dcterms:modified>
</cp:coreProperties>
</file>