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339933"/>
    <a:srgbClr val="00CC66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89" autoAdjust="0"/>
    <p:restoredTop sz="94660"/>
  </p:normalViewPr>
  <p:slideViewPr>
    <p:cSldViewPr>
      <p:cViewPr>
        <p:scale>
          <a:sx n="100" d="100"/>
          <a:sy n="100" d="100"/>
        </p:scale>
        <p:origin x="-1194" y="1854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2286DA-8939-454D-B756-6F89C87EC986}" type="datetimeFigureOut">
              <a:rPr lang="ko-KR" altLang="en-US" smtClean="0"/>
              <a:pPr/>
              <a:t>2011-09-02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86101-D0B5-4A55-BE82-7DE8DD5377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3AC-397F-44C1-BA02-588B0E94A8B7}" type="datetimeFigureOut">
              <a:rPr lang="ko-KR" altLang="en-US" smtClean="0"/>
              <a:pPr/>
              <a:t>2011-09-02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3B4E-6EBC-4993-BFD0-17C983BE3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3AC-397F-44C1-BA02-588B0E94A8B7}" type="datetimeFigureOut">
              <a:rPr lang="ko-KR" altLang="en-US" smtClean="0"/>
              <a:pPr/>
              <a:t>2011-09-02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3B4E-6EBC-4993-BFD0-17C983BE3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3AC-397F-44C1-BA02-588B0E94A8B7}" type="datetimeFigureOut">
              <a:rPr lang="ko-KR" altLang="en-US" smtClean="0"/>
              <a:pPr/>
              <a:t>2011-09-02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3B4E-6EBC-4993-BFD0-17C983BE3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3AC-397F-44C1-BA02-588B0E94A8B7}" type="datetimeFigureOut">
              <a:rPr lang="ko-KR" altLang="en-US" smtClean="0"/>
              <a:pPr/>
              <a:t>2011-09-02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3B4E-6EBC-4993-BFD0-17C983BE3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3AC-397F-44C1-BA02-588B0E94A8B7}" type="datetimeFigureOut">
              <a:rPr lang="ko-KR" altLang="en-US" smtClean="0"/>
              <a:pPr/>
              <a:t>2011-09-02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3B4E-6EBC-4993-BFD0-17C983BE3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3AC-397F-44C1-BA02-588B0E94A8B7}" type="datetimeFigureOut">
              <a:rPr lang="ko-KR" altLang="en-US" smtClean="0"/>
              <a:pPr/>
              <a:t>2011-09-02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3B4E-6EBC-4993-BFD0-17C983BE3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3AC-397F-44C1-BA02-588B0E94A8B7}" type="datetimeFigureOut">
              <a:rPr lang="ko-KR" altLang="en-US" smtClean="0"/>
              <a:pPr/>
              <a:t>2011-09-02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3B4E-6EBC-4993-BFD0-17C983BE3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3AC-397F-44C1-BA02-588B0E94A8B7}" type="datetimeFigureOut">
              <a:rPr lang="ko-KR" altLang="en-US" smtClean="0"/>
              <a:pPr/>
              <a:t>2011-09-02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3B4E-6EBC-4993-BFD0-17C983BE3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3AC-397F-44C1-BA02-588B0E94A8B7}" type="datetimeFigureOut">
              <a:rPr lang="ko-KR" altLang="en-US" smtClean="0"/>
              <a:pPr/>
              <a:t>2011-09-02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3B4E-6EBC-4993-BFD0-17C983BE3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3AC-397F-44C1-BA02-588B0E94A8B7}" type="datetimeFigureOut">
              <a:rPr lang="ko-KR" altLang="en-US" smtClean="0"/>
              <a:pPr/>
              <a:t>2011-09-02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3B4E-6EBC-4993-BFD0-17C983BE3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2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2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3AC-397F-44C1-BA02-588B0E94A8B7}" type="datetimeFigureOut">
              <a:rPr lang="ko-KR" altLang="en-US" smtClean="0"/>
              <a:pPr/>
              <a:t>2011-09-02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A3B4E-6EBC-4993-BFD0-17C983BE3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943AC-397F-44C1-BA02-588B0E94A8B7}" type="datetimeFigureOut">
              <a:rPr lang="ko-KR" altLang="en-US" smtClean="0"/>
              <a:pPr/>
              <a:t>2011-09-02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A3B4E-6EBC-4993-BFD0-17C983BE37F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9555"/>
            <a:ext cx="6858000" cy="8557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94472"/>
            <a:ext cx="685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/>
              <a:t>eBooks on </a:t>
            </a:r>
            <a:r>
              <a:rPr lang="en-US" altLang="ko-KR" sz="2000" b="1" dirty="0" err="1" smtClean="0"/>
              <a:t>EBSCOhost</a:t>
            </a:r>
            <a:r>
              <a:rPr lang="en-US" altLang="ko-KR" sz="2000" b="1" dirty="0" smtClean="0"/>
              <a:t> </a:t>
            </a:r>
            <a:r>
              <a:rPr lang="ko-KR" altLang="en-US" sz="2000" b="1" dirty="0" smtClean="0"/>
              <a:t>이용매뉴얼</a:t>
            </a:r>
            <a:endParaRPr lang="ko-KR" altLang="en-US" sz="2000" b="1" dirty="0"/>
          </a:p>
        </p:txBody>
      </p:sp>
      <p:sp>
        <p:nvSpPr>
          <p:cNvPr id="6" name="직사각형 5"/>
          <p:cNvSpPr/>
          <p:nvPr/>
        </p:nvSpPr>
        <p:spPr>
          <a:xfrm>
            <a:off x="188640" y="992560"/>
            <a:ext cx="6552728" cy="4752528"/>
          </a:xfrm>
          <a:prstGeom prst="rect">
            <a:avLst/>
          </a:prstGeom>
          <a:noFill/>
          <a:ln w="3175"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순서도: 대체 처리 6"/>
          <p:cNvSpPr/>
          <p:nvPr/>
        </p:nvSpPr>
        <p:spPr>
          <a:xfrm>
            <a:off x="72008" y="848544"/>
            <a:ext cx="1008000" cy="312000"/>
          </a:xfrm>
          <a:prstGeom prst="flowChartAlternateProcess">
            <a:avLst/>
          </a:prstGeom>
          <a:solidFill>
            <a:srgbClr val="92D050"/>
          </a:solidFill>
          <a:ln>
            <a:solidFill>
              <a:srgbClr val="339933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첫 페이지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ebooks_hom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2736" y="1223770"/>
            <a:ext cx="4951476" cy="3873246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9" name="순서도: 대체 처리 8"/>
          <p:cNvSpPr/>
          <p:nvPr/>
        </p:nvSpPr>
        <p:spPr>
          <a:xfrm>
            <a:off x="1124744" y="2159874"/>
            <a:ext cx="1224136" cy="2652295"/>
          </a:xfrm>
          <a:prstGeom prst="flowChartAlternateProcess">
            <a:avLst/>
          </a:prstGeom>
          <a:noFill/>
          <a:ln w="952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모서리가 둥근 사각형 설명선 9"/>
          <p:cNvSpPr/>
          <p:nvPr/>
        </p:nvSpPr>
        <p:spPr>
          <a:xfrm>
            <a:off x="260648" y="2471908"/>
            <a:ext cx="936104" cy="546061"/>
          </a:xfrm>
          <a:prstGeom prst="wedgeRoundRectCallout">
            <a:avLst>
              <a:gd name="adj1" fmla="val 32078"/>
              <a:gd name="adj2" fmla="val 6627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주제별 </a:t>
            </a:r>
            <a:r>
              <a:rPr lang="en-US" altLang="ko-KR" sz="1000" dirty="0" smtClean="0"/>
              <a:t>eBook </a:t>
            </a:r>
            <a:r>
              <a:rPr lang="ko-KR" altLang="en-US" sz="1000" dirty="0" smtClean="0"/>
              <a:t>보기</a:t>
            </a:r>
            <a:endParaRPr lang="ko-KR" altLang="en-US" sz="1000" dirty="0"/>
          </a:p>
        </p:txBody>
      </p:sp>
      <p:sp>
        <p:nvSpPr>
          <p:cNvPr id="11" name="순서도: 대체 처리 10"/>
          <p:cNvSpPr/>
          <p:nvPr/>
        </p:nvSpPr>
        <p:spPr>
          <a:xfrm>
            <a:off x="2420888" y="2159874"/>
            <a:ext cx="3528392" cy="1404156"/>
          </a:xfrm>
          <a:prstGeom prst="flowChartAlternateProcess">
            <a:avLst/>
          </a:prstGeom>
          <a:noFill/>
          <a:ln w="952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사각형 설명선 11"/>
          <p:cNvSpPr/>
          <p:nvPr/>
        </p:nvSpPr>
        <p:spPr>
          <a:xfrm>
            <a:off x="5661248" y="1535805"/>
            <a:ext cx="936104" cy="546061"/>
          </a:xfrm>
          <a:prstGeom prst="wedgeRoundRectCallout">
            <a:avLst>
              <a:gd name="adj1" fmla="val -22868"/>
              <a:gd name="adj2" fmla="val 6627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최근 구입 </a:t>
            </a:r>
            <a:r>
              <a:rPr lang="en-US" altLang="ko-KR" sz="1000" dirty="0" smtClean="0"/>
              <a:t>eBook </a:t>
            </a:r>
            <a:r>
              <a:rPr lang="ko-KR" altLang="en-US" sz="1000" dirty="0" smtClean="0"/>
              <a:t>보기</a:t>
            </a:r>
            <a:endParaRPr lang="ko-KR" altLang="en-US" sz="1000" dirty="0"/>
          </a:p>
        </p:txBody>
      </p:sp>
      <p:sp>
        <p:nvSpPr>
          <p:cNvPr id="13" name="순서도: 대체 처리 12"/>
          <p:cNvSpPr/>
          <p:nvPr/>
        </p:nvSpPr>
        <p:spPr>
          <a:xfrm>
            <a:off x="2420888" y="3798056"/>
            <a:ext cx="3528392" cy="1248139"/>
          </a:xfrm>
          <a:prstGeom prst="flowChartAlternateProcess">
            <a:avLst/>
          </a:prstGeom>
          <a:noFill/>
          <a:ln w="952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모서리가 둥근 사각형 설명선 13"/>
          <p:cNvSpPr/>
          <p:nvPr/>
        </p:nvSpPr>
        <p:spPr>
          <a:xfrm>
            <a:off x="5661248" y="3330004"/>
            <a:ext cx="936104" cy="546061"/>
          </a:xfrm>
          <a:prstGeom prst="wedgeRoundRectCallout">
            <a:avLst>
              <a:gd name="adj1" fmla="val -22868"/>
              <a:gd name="adj2" fmla="val 6627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추</a:t>
            </a:r>
            <a:r>
              <a:rPr lang="ko-KR" altLang="en-US" sz="1000" dirty="0"/>
              <a:t>천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eBook </a:t>
            </a:r>
            <a:r>
              <a:rPr lang="ko-KR" altLang="en-US" sz="1000" dirty="0" smtClean="0"/>
              <a:t>보기</a:t>
            </a:r>
            <a:endParaRPr lang="ko-KR" altLang="en-US" sz="1000" dirty="0"/>
          </a:p>
        </p:txBody>
      </p:sp>
      <p:sp>
        <p:nvSpPr>
          <p:cNvPr id="16" name="직사각형 15"/>
          <p:cNvSpPr/>
          <p:nvPr/>
        </p:nvSpPr>
        <p:spPr>
          <a:xfrm>
            <a:off x="188640" y="6033120"/>
            <a:ext cx="6552728" cy="3600400"/>
          </a:xfrm>
          <a:prstGeom prst="rect">
            <a:avLst/>
          </a:prstGeom>
          <a:noFill/>
          <a:ln w="3175"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순서도: 대체 처리 16"/>
          <p:cNvSpPr/>
          <p:nvPr/>
        </p:nvSpPr>
        <p:spPr>
          <a:xfrm>
            <a:off x="72008" y="5865136"/>
            <a:ext cx="1008000" cy="312000"/>
          </a:xfrm>
          <a:prstGeom prst="flowChartAlternateProcess">
            <a:avLst/>
          </a:prstGeom>
          <a:solidFill>
            <a:srgbClr val="92D050"/>
          </a:solidFill>
          <a:ln>
            <a:solidFill>
              <a:srgbClr val="339933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기</a:t>
            </a:r>
            <a:r>
              <a:rPr lang="ko-KR" altLang="en-US" sz="1200" b="1" dirty="0">
                <a:solidFill>
                  <a:schemeClr val="tx1"/>
                </a:solidFill>
              </a:rPr>
              <a:t>본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검색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pic>
        <p:nvPicPr>
          <p:cNvPr id="1027" name="Picture 3" descr="ebooks_search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52736" y="6425994"/>
            <a:ext cx="4950000" cy="2620081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19" name="순서도: 대체 처리 18"/>
          <p:cNvSpPr/>
          <p:nvPr/>
        </p:nvSpPr>
        <p:spPr>
          <a:xfrm>
            <a:off x="1537742" y="6676239"/>
            <a:ext cx="2880320" cy="437001"/>
          </a:xfrm>
          <a:prstGeom prst="flowChartAlternateProcess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모서리가 둥근 사각형 설명선 19"/>
          <p:cNvSpPr/>
          <p:nvPr/>
        </p:nvSpPr>
        <p:spPr>
          <a:xfrm>
            <a:off x="4077072" y="6113959"/>
            <a:ext cx="1440160" cy="486054"/>
          </a:xfrm>
          <a:prstGeom prst="wedgeRoundRectCallout">
            <a:avLst>
              <a:gd name="adj1" fmla="val -35269"/>
              <a:gd name="adj2" fmla="val 6627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검색 필드에 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서명 등 </a:t>
            </a:r>
            <a:r>
              <a:rPr lang="ko-KR" altLang="en-US" sz="1000" dirty="0" err="1" smtClean="0"/>
              <a:t>검색어</a:t>
            </a:r>
            <a:r>
              <a:rPr lang="ko-KR" altLang="en-US" sz="1000" dirty="0" smtClean="0"/>
              <a:t> 입력</a:t>
            </a:r>
            <a:endParaRPr lang="ko-KR" altLang="en-US" sz="1000" dirty="0"/>
          </a:p>
        </p:txBody>
      </p:sp>
      <p:sp>
        <p:nvSpPr>
          <p:cNvPr id="22" name="TextBox 21"/>
          <p:cNvSpPr txBox="1"/>
          <p:nvPr/>
        </p:nvSpPr>
        <p:spPr>
          <a:xfrm>
            <a:off x="0" y="9633520"/>
            <a:ext cx="6858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b="1" dirty="0" smtClean="0"/>
              <a:t>EBSCO Publishing</a:t>
            </a:r>
            <a:endParaRPr lang="ko-KR" altLang="en-US" sz="10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188640" y="9064133"/>
            <a:ext cx="655272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rgbClr val="FF9900"/>
                </a:solidFill>
              </a:rPr>
              <a:t>Notes </a:t>
            </a:r>
          </a:p>
          <a:p>
            <a:pPr>
              <a:buFont typeface="Wingdings" pitchFamily="2" charset="2"/>
              <a:buChar char="l"/>
            </a:pPr>
            <a:r>
              <a:rPr lang="en-US" altLang="ko-KR" sz="1000" dirty="0" smtClean="0"/>
              <a:t> Advanced Search (</a:t>
            </a:r>
            <a:r>
              <a:rPr lang="ko-KR" altLang="en-US" sz="1000" dirty="0" smtClean="0"/>
              <a:t>고급검색</a:t>
            </a:r>
            <a:r>
              <a:rPr lang="en-US" altLang="ko-KR" sz="1000" dirty="0" smtClean="0"/>
              <a:t>) : </a:t>
            </a:r>
            <a:r>
              <a:rPr lang="ko-KR" altLang="en-US" sz="1000" dirty="0" smtClean="0"/>
              <a:t>저자</a:t>
            </a:r>
            <a:r>
              <a:rPr lang="en-US" altLang="ko-KR" sz="1000" dirty="0" smtClean="0"/>
              <a:t>, eBook</a:t>
            </a:r>
            <a:r>
              <a:rPr lang="ko-KR" altLang="en-US" sz="1000" dirty="0" smtClean="0"/>
              <a:t>명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주제어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출판사 등 다양한 필드 조합으로 상세 검색 가능</a:t>
            </a:r>
            <a:endParaRPr lang="en-US" altLang="ko-KR" sz="1000" dirty="0" smtClean="0"/>
          </a:p>
          <a:p>
            <a:pPr>
              <a:buFont typeface="Wingdings" pitchFamily="2" charset="2"/>
              <a:buChar char="l"/>
            </a:pPr>
            <a:r>
              <a:rPr lang="en-US" altLang="ko-KR" sz="1000" dirty="0" smtClean="0"/>
              <a:t> Search History (</a:t>
            </a:r>
            <a:r>
              <a:rPr lang="ko-KR" altLang="en-US" sz="1000" dirty="0" smtClean="0"/>
              <a:t>검색기록</a:t>
            </a:r>
            <a:r>
              <a:rPr lang="en-US" altLang="ko-KR" sz="1000" dirty="0" smtClean="0"/>
              <a:t>) : </a:t>
            </a:r>
            <a:r>
              <a:rPr lang="ko-KR" altLang="en-US" sz="1000" dirty="0" smtClean="0"/>
              <a:t>검색 기록 확인 및 기존 </a:t>
            </a:r>
            <a:r>
              <a:rPr lang="ko-KR" altLang="en-US" sz="1000" dirty="0" err="1" smtClean="0"/>
              <a:t>검색식의</a:t>
            </a:r>
            <a:r>
              <a:rPr lang="ko-KR" altLang="en-US" sz="1000" dirty="0" smtClean="0"/>
              <a:t> 조합으로 </a:t>
            </a:r>
            <a:r>
              <a:rPr lang="ko-KR" altLang="en-US" sz="1000" dirty="0" err="1" smtClean="0"/>
              <a:t>검색식</a:t>
            </a:r>
            <a:r>
              <a:rPr lang="ko-KR" altLang="en-US" sz="1000" dirty="0" smtClean="0"/>
              <a:t> 재설정 가능</a:t>
            </a:r>
            <a:endParaRPr lang="en-US" altLang="ko-KR" sz="1000" dirty="0" smtClean="0"/>
          </a:p>
        </p:txBody>
      </p:sp>
      <p:cxnSp>
        <p:nvCxnSpPr>
          <p:cNvPr id="23" name="직선 연결선 22"/>
          <p:cNvCxnSpPr/>
          <p:nvPr/>
        </p:nvCxnSpPr>
        <p:spPr>
          <a:xfrm>
            <a:off x="764704" y="9220150"/>
            <a:ext cx="5688632" cy="0"/>
          </a:xfrm>
          <a:prstGeom prst="line">
            <a:avLst/>
          </a:prstGeom>
          <a:ln w="19050">
            <a:solidFill>
              <a:srgbClr val="FF99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88640" y="5075118"/>
            <a:ext cx="65527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rgbClr val="FF9900"/>
                </a:solidFill>
              </a:rPr>
              <a:t>Notes </a:t>
            </a:r>
          </a:p>
          <a:p>
            <a:pPr>
              <a:buFont typeface="Wingdings" pitchFamily="2" charset="2"/>
              <a:buChar char="l"/>
            </a:pPr>
            <a:r>
              <a:rPr lang="en-US" altLang="ko-KR" sz="1000" dirty="0" smtClean="0"/>
              <a:t> </a:t>
            </a:r>
            <a:r>
              <a:rPr lang="en-US" altLang="ko-KR" sz="900" dirty="0" smtClean="0"/>
              <a:t>Latest Added</a:t>
            </a:r>
            <a:r>
              <a:rPr lang="ko-KR" altLang="en-US" sz="900" dirty="0" smtClean="0"/>
              <a:t>는 </a:t>
            </a:r>
            <a:r>
              <a:rPr lang="en-US" altLang="ko-KR" sz="900" dirty="0" smtClean="0"/>
              <a:t>EBSCO eBooks (</a:t>
            </a:r>
            <a:r>
              <a:rPr lang="en-US" altLang="ko-KR" sz="900" dirty="0" err="1" smtClean="0"/>
              <a:t>NetLibrary</a:t>
            </a:r>
            <a:r>
              <a:rPr lang="en-US" altLang="ko-KR" sz="900" dirty="0" smtClean="0"/>
              <a:t>)</a:t>
            </a:r>
            <a:r>
              <a:rPr lang="ko-KR" altLang="en-US" sz="900" dirty="0" smtClean="0"/>
              <a:t>를 통해 구입된 가장 최근 </a:t>
            </a:r>
            <a:r>
              <a:rPr lang="en-US" altLang="ko-KR" sz="900" dirty="0" smtClean="0"/>
              <a:t>eBook</a:t>
            </a:r>
            <a:r>
              <a:rPr lang="ko-KR" altLang="en-US" sz="900" dirty="0" smtClean="0"/>
              <a:t>을 출력합니다</a:t>
            </a:r>
            <a:r>
              <a:rPr lang="en-US" altLang="ko-KR" sz="900" dirty="0" smtClean="0"/>
              <a:t>. </a:t>
            </a:r>
          </a:p>
          <a:p>
            <a:pPr>
              <a:buFont typeface="Wingdings" pitchFamily="2" charset="2"/>
              <a:buChar char="l"/>
            </a:pPr>
            <a:r>
              <a:rPr lang="en-US" altLang="ko-KR" sz="900" dirty="0" smtClean="0"/>
              <a:t> Browse By Category</a:t>
            </a:r>
            <a:r>
              <a:rPr lang="ko-KR" altLang="en-US" sz="900" dirty="0" smtClean="0"/>
              <a:t>는 공통주제 분류로 기관에 따라 해당 주제 </a:t>
            </a:r>
            <a:r>
              <a:rPr lang="en-US" altLang="ko-KR" sz="900" dirty="0" smtClean="0"/>
              <a:t>Title</a:t>
            </a:r>
            <a:r>
              <a:rPr lang="ko-KR" altLang="en-US" sz="900" dirty="0" smtClean="0"/>
              <a:t>이 없을 수도 있습니다</a:t>
            </a:r>
            <a:r>
              <a:rPr lang="en-US" altLang="ko-KR" sz="900" dirty="0" smtClean="0"/>
              <a:t>. (</a:t>
            </a:r>
            <a:r>
              <a:rPr lang="ko-KR" altLang="en-US" sz="900" dirty="0" smtClean="0"/>
              <a:t>기관별 주제변경 기능 예정</a:t>
            </a:r>
            <a:r>
              <a:rPr lang="en-US" altLang="ko-KR" sz="900" dirty="0" smtClean="0"/>
              <a:t>) </a:t>
            </a:r>
          </a:p>
        </p:txBody>
      </p:sp>
      <p:cxnSp>
        <p:nvCxnSpPr>
          <p:cNvPr id="25" name="직선 연결선 24"/>
          <p:cNvCxnSpPr/>
          <p:nvPr/>
        </p:nvCxnSpPr>
        <p:spPr>
          <a:xfrm>
            <a:off x="764704" y="5231135"/>
            <a:ext cx="5688632" cy="0"/>
          </a:xfrm>
          <a:prstGeom prst="line">
            <a:avLst/>
          </a:prstGeom>
          <a:ln w="19050">
            <a:solidFill>
              <a:srgbClr val="FF99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9555"/>
            <a:ext cx="6858000" cy="8557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94472"/>
            <a:ext cx="685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/>
              <a:t>eBooks on </a:t>
            </a:r>
            <a:r>
              <a:rPr lang="en-US" altLang="ko-KR" sz="2000" b="1" dirty="0" err="1" smtClean="0"/>
              <a:t>EBSCOhost</a:t>
            </a:r>
            <a:r>
              <a:rPr lang="en-US" altLang="ko-KR" sz="2000" b="1" dirty="0" smtClean="0"/>
              <a:t> </a:t>
            </a:r>
            <a:r>
              <a:rPr lang="ko-KR" altLang="en-US" sz="2000" b="1" dirty="0" smtClean="0"/>
              <a:t>이용매뉴얼</a:t>
            </a:r>
            <a:endParaRPr lang="ko-KR" altLang="en-US" sz="2000" b="1" dirty="0"/>
          </a:p>
        </p:txBody>
      </p:sp>
      <p:sp>
        <p:nvSpPr>
          <p:cNvPr id="6" name="직사각형 5"/>
          <p:cNvSpPr/>
          <p:nvPr/>
        </p:nvSpPr>
        <p:spPr>
          <a:xfrm>
            <a:off x="188640" y="1130576"/>
            <a:ext cx="6552728" cy="4602511"/>
          </a:xfrm>
          <a:prstGeom prst="rect">
            <a:avLst/>
          </a:prstGeom>
          <a:noFill/>
          <a:ln w="3175"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순서도: 대체 처리 6"/>
          <p:cNvSpPr/>
          <p:nvPr/>
        </p:nvSpPr>
        <p:spPr>
          <a:xfrm>
            <a:off x="72008" y="896549"/>
            <a:ext cx="1008000" cy="312000"/>
          </a:xfrm>
          <a:prstGeom prst="flowChartAlternateProcess">
            <a:avLst/>
          </a:prstGeom>
          <a:solidFill>
            <a:srgbClr val="92D050"/>
          </a:solidFill>
          <a:ln>
            <a:solidFill>
              <a:srgbClr val="339933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검색 결과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640" y="8931443"/>
            <a:ext cx="655272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rgbClr val="FF9900"/>
                </a:solidFill>
              </a:rPr>
              <a:t>Notes </a:t>
            </a:r>
          </a:p>
          <a:p>
            <a:pPr>
              <a:buFont typeface="Wingdings" pitchFamily="2" charset="2"/>
              <a:buChar char="l"/>
            </a:pPr>
            <a:r>
              <a:rPr lang="en-US" altLang="ko-KR" sz="1000" dirty="0" smtClean="0"/>
              <a:t> eBook Chapter </a:t>
            </a:r>
            <a:r>
              <a:rPr lang="ko-KR" altLang="en-US" sz="1000" dirty="0" smtClean="0"/>
              <a:t>별로 목차 보기 가능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목차 클릭 시 해당 목차 원문으로 연결</a:t>
            </a:r>
            <a:endParaRPr lang="en-US" altLang="ko-KR" sz="1000" dirty="0" smtClean="0"/>
          </a:p>
          <a:p>
            <a:pPr>
              <a:buFont typeface="Wingdings" pitchFamily="2" charset="2"/>
              <a:buChar char="l"/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+ </a:t>
            </a:r>
            <a:r>
              <a:rPr lang="ko-KR" altLang="en-US" sz="1000" dirty="0" smtClean="0"/>
              <a:t>버튼 클릭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상세한 목차 보기 가능</a:t>
            </a:r>
            <a:endParaRPr lang="ko-KR" altLang="en-US" sz="1000" dirty="0"/>
          </a:p>
        </p:txBody>
      </p:sp>
      <p:sp>
        <p:nvSpPr>
          <p:cNvPr id="22" name="TextBox 21"/>
          <p:cNvSpPr txBox="1"/>
          <p:nvPr/>
        </p:nvSpPr>
        <p:spPr>
          <a:xfrm>
            <a:off x="0" y="9633520"/>
            <a:ext cx="6858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b="1" dirty="0" smtClean="0"/>
              <a:t>EBSCO Publishing</a:t>
            </a:r>
            <a:endParaRPr lang="ko-KR" altLang="en-US" sz="10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188640" y="4664968"/>
            <a:ext cx="666936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rgbClr val="FF9900"/>
                </a:solidFill>
              </a:rPr>
              <a:t>Notes </a:t>
            </a:r>
          </a:p>
          <a:p>
            <a:pPr>
              <a:buFont typeface="Wingdings" pitchFamily="2" charset="2"/>
              <a:buChar char="l"/>
            </a:pPr>
            <a:r>
              <a:rPr lang="en-US" altLang="ko-KR" sz="1000" dirty="0" smtClean="0"/>
              <a:t> Add to Folder : </a:t>
            </a:r>
            <a:r>
              <a:rPr lang="ko-KR" altLang="en-US" sz="1000" dirty="0" smtClean="0"/>
              <a:t>여러 </a:t>
            </a:r>
            <a:r>
              <a:rPr lang="en-US" altLang="ko-KR" sz="1000" dirty="0" smtClean="0"/>
              <a:t>eBook</a:t>
            </a:r>
            <a:r>
              <a:rPr lang="ko-KR" altLang="en-US" sz="1000" dirty="0" smtClean="0"/>
              <a:t>을 임시 폴더에 담아 한꺼번에 </a:t>
            </a:r>
            <a:r>
              <a:rPr lang="en-US" altLang="ko-KR" sz="1000" dirty="0" smtClean="0"/>
              <a:t>Save/Email/Export </a:t>
            </a:r>
            <a:r>
              <a:rPr lang="ko-KR" altLang="en-US" sz="1000" dirty="0" smtClean="0"/>
              <a:t>할 수 있으며</a:t>
            </a:r>
            <a:r>
              <a:rPr lang="en-US" altLang="ko-KR" sz="1000" dirty="0" smtClean="0"/>
              <a:t>, My </a:t>
            </a:r>
            <a:r>
              <a:rPr lang="en-US" altLang="ko-KR" sz="1000" dirty="0" err="1" smtClean="0"/>
              <a:t>EBSCOhost</a:t>
            </a:r>
            <a:r>
              <a:rPr lang="en-US" altLang="ko-KR" sz="1000" dirty="0" smtClean="0"/>
              <a:t>   </a:t>
            </a:r>
          </a:p>
          <a:p>
            <a:r>
              <a:rPr lang="ko-KR" altLang="en-US" sz="1000" dirty="0" smtClean="0"/>
              <a:t>   로그인 후</a:t>
            </a:r>
            <a:r>
              <a:rPr lang="en-US" altLang="ko-KR" sz="1000" dirty="0" smtClean="0"/>
              <a:t>, Add to Folder </a:t>
            </a:r>
            <a:r>
              <a:rPr lang="ko-KR" altLang="en-US" sz="1000" dirty="0" smtClean="0"/>
              <a:t>기능을 사용할 경우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영구적으로 개인폴더에 저장 가능</a:t>
            </a:r>
            <a:r>
              <a:rPr lang="en-US" altLang="ko-KR" sz="1000" dirty="0" smtClean="0"/>
              <a:t>.</a:t>
            </a:r>
          </a:p>
          <a:p>
            <a:pPr>
              <a:buFont typeface="Wingdings" pitchFamily="2" charset="2"/>
              <a:buChar char="l"/>
            </a:pPr>
            <a:r>
              <a:rPr lang="en-US" altLang="ko-KR" sz="1000" dirty="0" smtClean="0"/>
              <a:t> eBook Full Text : eBook </a:t>
            </a:r>
            <a:r>
              <a:rPr lang="ko-KR" altLang="en-US" sz="1000" dirty="0" smtClean="0"/>
              <a:t>원문 보기</a:t>
            </a:r>
            <a:endParaRPr lang="en-US" altLang="ko-KR" sz="1000" dirty="0" smtClean="0"/>
          </a:p>
          <a:p>
            <a:pPr>
              <a:buFont typeface="Wingdings" pitchFamily="2" charset="2"/>
              <a:buChar char="l"/>
            </a:pPr>
            <a:r>
              <a:rPr lang="en-US" altLang="ko-KR" sz="1000" dirty="0" smtClean="0"/>
              <a:t> Table of Contents : eBook </a:t>
            </a:r>
            <a:r>
              <a:rPr lang="ko-KR" altLang="en-US" sz="1000" dirty="0" smtClean="0"/>
              <a:t>목차 미리 보기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목차 클릭 시 </a:t>
            </a:r>
            <a:r>
              <a:rPr lang="en-US" altLang="ko-KR" sz="1000" dirty="0" smtClean="0"/>
              <a:t>eBook </a:t>
            </a:r>
            <a:r>
              <a:rPr lang="ko-KR" altLang="en-US" sz="1000" dirty="0" smtClean="0"/>
              <a:t>원문으로 이동</a:t>
            </a:r>
            <a:endParaRPr lang="en-US" altLang="ko-KR" sz="1000" dirty="0" smtClean="0"/>
          </a:p>
          <a:p>
            <a:r>
              <a:rPr lang="en-US" altLang="ko-KR" sz="900" dirty="0" smtClean="0"/>
              <a:t> § ACS</a:t>
            </a:r>
            <a:r>
              <a:rPr lang="ko-KR" altLang="en-US" sz="900" dirty="0" smtClean="0"/>
              <a:t>를 </a:t>
            </a:r>
            <a:r>
              <a:rPr lang="ko-KR" altLang="en-US" sz="900" dirty="0" err="1" smtClean="0"/>
              <a:t>셑업한</a:t>
            </a:r>
            <a:r>
              <a:rPr lang="ko-KR" altLang="en-US" sz="900" dirty="0" smtClean="0"/>
              <a:t> 기관은 </a:t>
            </a:r>
            <a:r>
              <a:rPr lang="en-US" altLang="ko-KR" sz="900" dirty="0" smtClean="0"/>
              <a:t>Download (Offline)/</a:t>
            </a:r>
            <a:r>
              <a:rPr lang="ko-KR" altLang="en-US" sz="900" dirty="0" smtClean="0"/>
              <a:t>대출 가능</a:t>
            </a:r>
            <a:r>
              <a:rPr lang="en-US" altLang="ko-KR" sz="900" dirty="0" smtClean="0"/>
              <a:t> : </a:t>
            </a:r>
            <a:r>
              <a:rPr lang="ko-KR" altLang="en-US" sz="900" dirty="0" smtClean="0"/>
              <a:t>컴퓨터</a:t>
            </a:r>
            <a:r>
              <a:rPr lang="en-US" altLang="ko-KR" sz="900" dirty="0" smtClean="0"/>
              <a:t>, </a:t>
            </a:r>
            <a:r>
              <a:rPr lang="ko-KR" altLang="en-US" sz="900" dirty="0" smtClean="0"/>
              <a:t>노트북</a:t>
            </a:r>
            <a:r>
              <a:rPr lang="en-US" altLang="ko-KR" sz="900" dirty="0" smtClean="0"/>
              <a:t>, </a:t>
            </a:r>
            <a:r>
              <a:rPr lang="ko-KR" altLang="en-US" sz="900" dirty="0" err="1" smtClean="0"/>
              <a:t>태블릿</a:t>
            </a:r>
            <a:r>
              <a:rPr lang="en-US" altLang="ko-KR" sz="900" dirty="0" smtClean="0"/>
              <a:t>PC, </a:t>
            </a:r>
            <a:r>
              <a:rPr lang="ko-KR" altLang="en-US" sz="900" dirty="0" err="1" smtClean="0"/>
              <a:t>스마트폰</a:t>
            </a:r>
            <a:r>
              <a:rPr lang="ko-KR" altLang="en-US" sz="900" dirty="0" smtClean="0"/>
              <a:t> 등에 </a:t>
            </a:r>
            <a:r>
              <a:rPr lang="en-US" altLang="ko-KR" sz="900" dirty="0" smtClean="0"/>
              <a:t>eBook </a:t>
            </a:r>
            <a:r>
              <a:rPr lang="ko-KR" altLang="en-US" sz="900" dirty="0" smtClean="0"/>
              <a:t>대출</a:t>
            </a:r>
            <a:r>
              <a:rPr lang="en-US" altLang="ko-KR" sz="900" dirty="0" smtClean="0"/>
              <a:t>/</a:t>
            </a:r>
            <a:r>
              <a:rPr lang="ko-KR" altLang="en-US" sz="900" dirty="0" smtClean="0"/>
              <a:t>다운로드 활용</a:t>
            </a:r>
            <a:endParaRPr lang="en-US" altLang="ko-KR" sz="900" dirty="0" smtClean="0"/>
          </a:p>
          <a:p>
            <a:pPr>
              <a:buFont typeface="Wingdings" pitchFamily="2" charset="2"/>
              <a:buChar char="l"/>
            </a:pPr>
            <a:endParaRPr lang="ko-KR" altLang="en-US" sz="1000" dirty="0"/>
          </a:p>
        </p:txBody>
      </p:sp>
      <p:sp>
        <p:nvSpPr>
          <p:cNvPr id="24" name="직사각형 23"/>
          <p:cNvSpPr/>
          <p:nvPr/>
        </p:nvSpPr>
        <p:spPr>
          <a:xfrm>
            <a:off x="188640" y="6123130"/>
            <a:ext cx="6552728" cy="3432381"/>
          </a:xfrm>
          <a:prstGeom prst="rect">
            <a:avLst/>
          </a:prstGeom>
          <a:noFill/>
          <a:ln w="3175"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순서도: 대체 처리 24"/>
          <p:cNvSpPr/>
          <p:nvPr/>
        </p:nvSpPr>
        <p:spPr>
          <a:xfrm>
            <a:off x="72008" y="5889104"/>
            <a:ext cx="3212976" cy="312000"/>
          </a:xfrm>
          <a:prstGeom prst="flowChartAlternateProcess">
            <a:avLst/>
          </a:prstGeom>
          <a:solidFill>
            <a:srgbClr val="92D050"/>
          </a:solidFill>
          <a:ln>
            <a:solidFill>
              <a:srgbClr val="339933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검색결과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–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목차 보기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(Table of Contents)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764704" y="4808984"/>
            <a:ext cx="5688632" cy="0"/>
          </a:xfrm>
          <a:prstGeom prst="line">
            <a:avLst/>
          </a:prstGeom>
          <a:ln w="19050">
            <a:solidFill>
              <a:srgbClr val="FF99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764704" y="9087459"/>
            <a:ext cx="5688632" cy="0"/>
          </a:xfrm>
          <a:prstGeom prst="line">
            <a:avLst/>
          </a:prstGeom>
          <a:ln w="19050">
            <a:solidFill>
              <a:srgbClr val="FF99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672" y="1280592"/>
            <a:ext cx="5688632" cy="32936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8" name="순서도: 대체 처리 17"/>
          <p:cNvSpPr/>
          <p:nvPr/>
        </p:nvSpPr>
        <p:spPr>
          <a:xfrm>
            <a:off x="2041798" y="4242446"/>
            <a:ext cx="648072" cy="288032"/>
          </a:xfrm>
          <a:prstGeom prst="flowChartAlternateProcess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12776" y="6249144"/>
            <a:ext cx="3456384" cy="27001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8" name="순서도: 대체 처리 27"/>
          <p:cNvSpPr/>
          <p:nvPr/>
        </p:nvSpPr>
        <p:spPr>
          <a:xfrm>
            <a:off x="1628800" y="6671666"/>
            <a:ext cx="720080" cy="171543"/>
          </a:xfrm>
          <a:prstGeom prst="flowChartAlternateProcess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순서도: 대체 처리 28"/>
          <p:cNvSpPr/>
          <p:nvPr/>
        </p:nvSpPr>
        <p:spPr>
          <a:xfrm>
            <a:off x="2047130" y="2783235"/>
            <a:ext cx="562347" cy="139824"/>
          </a:xfrm>
          <a:prstGeom prst="flowChartAlternateProcess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9555"/>
            <a:ext cx="6858000" cy="8557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94472"/>
            <a:ext cx="685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/>
              <a:t>eBooks on </a:t>
            </a:r>
            <a:r>
              <a:rPr lang="en-US" altLang="ko-KR" sz="2000" b="1" dirty="0" err="1" smtClean="0"/>
              <a:t>EBSCOhost</a:t>
            </a:r>
            <a:r>
              <a:rPr lang="en-US" altLang="ko-KR" sz="2000" b="1" dirty="0" smtClean="0"/>
              <a:t> </a:t>
            </a:r>
            <a:r>
              <a:rPr lang="ko-KR" altLang="en-US" sz="2000" b="1" dirty="0" smtClean="0"/>
              <a:t>이용매뉴얼</a:t>
            </a:r>
            <a:endParaRPr lang="ko-KR" altLang="en-US" sz="2000" b="1" dirty="0"/>
          </a:p>
        </p:txBody>
      </p:sp>
      <p:sp>
        <p:nvSpPr>
          <p:cNvPr id="6" name="직사각형 5"/>
          <p:cNvSpPr/>
          <p:nvPr/>
        </p:nvSpPr>
        <p:spPr>
          <a:xfrm>
            <a:off x="188640" y="1130576"/>
            <a:ext cx="6552728" cy="8346927"/>
          </a:xfrm>
          <a:prstGeom prst="rect">
            <a:avLst/>
          </a:prstGeom>
          <a:noFill/>
          <a:ln w="3175"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순서도: 대체 처리 6"/>
          <p:cNvSpPr/>
          <p:nvPr/>
        </p:nvSpPr>
        <p:spPr>
          <a:xfrm>
            <a:off x="72008" y="896549"/>
            <a:ext cx="1008000" cy="312000"/>
          </a:xfrm>
          <a:prstGeom prst="flowChartAlternateProcess">
            <a:avLst/>
          </a:prstGeom>
          <a:solidFill>
            <a:srgbClr val="92D050"/>
          </a:solidFill>
          <a:ln>
            <a:solidFill>
              <a:srgbClr val="339933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상세 정보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0" y="9633520"/>
            <a:ext cx="6858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b="1" dirty="0" smtClean="0"/>
              <a:t>EBSCO Publishing</a:t>
            </a:r>
            <a:endParaRPr lang="ko-KR" altLang="en-US" sz="10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188640" y="4172914"/>
            <a:ext cx="2736304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rgbClr val="FF9900"/>
                </a:solidFill>
              </a:rPr>
              <a:t>Notes  </a:t>
            </a:r>
          </a:p>
          <a:p>
            <a:r>
              <a:rPr lang="en-US" altLang="ko-KR" sz="1000" b="1" dirty="0" smtClean="0"/>
              <a:t>Tools</a:t>
            </a:r>
          </a:p>
          <a:p>
            <a:pPr>
              <a:buFont typeface="Wingdings" pitchFamily="2" charset="2"/>
              <a:buChar char="l"/>
            </a:pPr>
            <a:r>
              <a:rPr lang="en-US" altLang="ko-KR" sz="1000" dirty="0" smtClean="0"/>
              <a:t> Add to Folder : Folder</a:t>
            </a:r>
            <a:r>
              <a:rPr lang="ko-KR" altLang="en-US" sz="1000" dirty="0" smtClean="0"/>
              <a:t>에 담기</a:t>
            </a:r>
            <a:endParaRPr lang="en-US" altLang="ko-KR" sz="1000" dirty="0" smtClean="0"/>
          </a:p>
          <a:p>
            <a:pPr>
              <a:buFont typeface="Wingdings" pitchFamily="2" charset="2"/>
              <a:buChar char="l"/>
            </a:pPr>
            <a:r>
              <a:rPr lang="en-US" altLang="ko-KR" sz="1000" dirty="0"/>
              <a:t> 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Print : 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인쇄 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세션 당 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60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페이지까지 가능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.    </a:t>
            </a:r>
          </a:p>
          <a:p>
            <a:r>
              <a:rPr lang="en-US" altLang="ko-KR" sz="1000" b="1" dirty="0" smtClean="0">
                <a:solidFill>
                  <a:srgbClr val="FF0000"/>
                </a:solidFill>
              </a:rPr>
              <a:t>             PDF</a:t>
            </a:r>
            <a:r>
              <a:rPr lang="ko-KR" altLang="en-US" sz="1000" b="1" dirty="0" smtClean="0">
                <a:solidFill>
                  <a:srgbClr val="FF0000"/>
                </a:solidFill>
              </a:rPr>
              <a:t>로 변환</a:t>
            </a:r>
            <a:r>
              <a:rPr lang="en-US" altLang="ko-KR" sz="1000" b="1" dirty="0" smtClean="0">
                <a:solidFill>
                  <a:srgbClr val="FF0000"/>
                </a:solidFill>
              </a:rPr>
              <a:t>)</a:t>
            </a:r>
          </a:p>
          <a:p>
            <a:pPr>
              <a:buFont typeface="Wingdings" pitchFamily="2" charset="2"/>
              <a:buChar char="l"/>
            </a:pPr>
            <a:r>
              <a:rPr lang="en-US" altLang="ko-KR" sz="1000" dirty="0" smtClean="0"/>
              <a:t> E-mail : </a:t>
            </a:r>
            <a:r>
              <a:rPr lang="ko-KR" altLang="en-US" sz="1000" dirty="0" err="1" smtClean="0"/>
              <a:t>이메일</a:t>
            </a:r>
            <a:r>
              <a:rPr lang="ko-KR" altLang="en-US" sz="1000" dirty="0" smtClean="0"/>
              <a:t> 전송</a:t>
            </a:r>
            <a:endParaRPr lang="en-US" altLang="ko-KR" sz="1000" dirty="0" smtClean="0"/>
          </a:p>
          <a:p>
            <a:pPr>
              <a:buFont typeface="Wingdings" pitchFamily="2" charset="2"/>
              <a:buChar char="l"/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Save : </a:t>
            </a:r>
            <a:r>
              <a:rPr lang="ko-KR" altLang="en-US" sz="1000" dirty="0" smtClean="0"/>
              <a:t>서지정보 저장</a:t>
            </a:r>
            <a:endParaRPr lang="en-US" altLang="ko-KR" sz="1000" dirty="0" smtClean="0"/>
          </a:p>
        </p:txBody>
      </p:sp>
      <p:sp>
        <p:nvSpPr>
          <p:cNvPr id="28" name="TextBox 27"/>
          <p:cNvSpPr txBox="1"/>
          <p:nvPr/>
        </p:nvSpPr>
        <p:spPr>
          <a:xfrm>
            <a:off x="2924944" y="4172914"/>
            <a:ext cx="3672408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1100" b="1" dirty="0" smtClean="0">
              <a:solidFill>
                <a:srgbClr val="FFC000"/>
              </a:solidFill>
            </a:endParaRPr>
          </a:p>
          <a:p>
            <a:pPr>
              <a:buFont typeface="Wingdings" pitchFamily="2" charset="2"/>
              <a:buChar char="l"/>
            </a:pPr>
            <a:endParaRPr lang="en-US" altLang="ko-KR" sz="1000" dirty="0" smtClean="0"/>
          </a:p>
          <a:p>
            <a:pPr>
              <a:buFont typeface="Wingdings" pitchFamily="2" charset="2"/>
              <a:buChar char="l"/>
            </a:pPr>
            <a:r>
              <a:rPr lang="en-US" altLang="ko-KR" sz="1000" dirty="0" smtClean="0"/>
              <a:t> Cite : </a:t>
            </a:r>
            <a:r>
              <a:rPr lang="ko-KR" altLang="en-US" sz="1000" dirty="0" smtClean="0"/>
              <a:t>인용하기</a:t>
            </a:r>
            <a:endParaRPr lang="en-US" altLang="ko-KR" sz="1000" dirty="0" smtClean="0"/>
          </a:p>
          <a:p>
            <a:pPr>
              <a:buFont typeface="Wingdings" pitchFamily="2" charset="2"/>
              <a:buChar char="l"/>
            </a:pPr>
            <a:r>
              <a:rPr lang="en-US" altLang="ko-KR" sz="1000" dirty="0" smtClean="0"/>
              <a:t> Export : </a:t>
            </a:r>
            <a:r>
              <a:rPr lang="ko-KR" altLang="en-US" sz="1000" dirty="0" smtClean="0"/>
              <a:t>서지관리도구</a:t>
            </a:r>
            <a:r>
              <a:rPr lang="en-US" altLang="ko-KR" sz="1000" dirty="0" smtClean="0"/>
              <a:t>(</a:t>
            </a:r>
            <a:r>
              <a:rPr lang="en-US" altLang="ko-KR" sz="1000" dirty="0" err="1" smtClean="0"/>
              <a:t>EndNote</a:t>
            </a:r>
            <a:r>
              <a:rPr lang="en-US" altLang="ko-KR" sz="1000" dirty="0" smtClean="0"/>
              <a:t>, </a:t>
            </a:r>
            <a:r>
              <a:rPr lang="en-US" altLang="ko-KR" sz="1000" dirty="0" err="1" smtClean="0"/>
              <a:t>RefWorks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등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로 반출</a:t>
            </a:r>
            <a:endParaRPr lang="en-US" altLang="ko-KR" sz="1000" dirty="0" smtClean="0"/>
          </a:p>
          <a:p>
            <a:pPr>
              <a:buFont typeface="Wingdings" pitchFamily="2" charset="2"/>
              <a:buChar char="l"/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Create Note : </a:t>
            </a:r>
            <a:r>
              <a:rPr lang="ko-KR" altLang="en-US" sz="1000" dirty="0" smtClean="0"/>
              <a:t>간단한 메모와 함께 저장</a:t>
            </a:r>
            <a:endParaRPr lang="en-US" altLang="ko-KR" sz="1000" dirty="0" smtClean="0"/>
          </a:p>
          <a:p>
            <a:pPr>
              <a:buFont typeface="Wingdings" pitchFamily="2" charset="2"/>
              <a:buChar char="l"/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Permalink : eBook </a:t>
            </a:r>
            <a:r>
              <a:rPr lang="ko-KR" altLang="en-US" sz="1000" dirty="0" smtClean="0"/>
              <a:t>고정 </a:t>
            </a:r>
            <a:r>
              <a:rPr lang="en-US" altLang="ko-KR" sz="1000" dirty="0" smtClean="0"/>
              <a:t>URL</a:t>
            </a:r>
          </a:p>
          <a:p>
            <a:pPr>
              <a:buFont typeface="Wingdings" pitchFamily="2" charset="2"/>
              <a:buChar char="l"/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Bookmark : </a:t>
            </a:r>
            <a:r>
              <a:rPr lang="ko-KR" altLang="en-US" sz="1000" dirty="0" err="1" smtClean="0"/>
              <a:t>즐겨찾기에</a:t>
            </a:r>
            <a:r>
              <a:rPr lang="ko-KR" altLang="en-US" sz="1000" dirty="0" smtClean="0"/>
              <a:t> 추가</a:t>
            </a:r>
            <a:endParaRPr lang="ko-KR" altLang="en-US" sz="1000" dirty="0"/>
          </a:p>
        </p:txBody>
      </p:sp>
      <p:cxnSp>
        <p:nvCxnSpPr>
          <p:cNvPr id="29" name="직선 연결선 28"/>
          <p:cNvCxnSpPr/>
          <p:nvPr/>
        </p:nvCxnSpPr>
        <p:spPr>
          <a:xfrm>
            <a:off x="764704" y="4328931"/>
            <a:ext cx="5760000" cy="0"/>
          </a:xfrm>
          <a:prstGeom prst="line">
            <a:avLst/>
          </a:prstGeom>
          <a:ln w="19050">
            <a:solidFill>
              <a:srgbClr val="FF99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그림 30" descr="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99280" y="5502758"/>
            <a:ext cx="4661968" cy="2598783"/>
          </a:xfrm>
          <a:prstGeom prst="rect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</p:pic>
      <p:sp>
        <p:nvSpPr>
          <p:cNvPr id="32" name="순서도: 대체 처리 31"/>
          <p:cNvSpPr/>
          <p:nvPr/>
        </p:nvSpPr>
        <p:spPr>
          <a:xfrm>
            <a:off x="990253" y="5572497"/>
            <a:ext cx="4670995" cy="2116807"/>
          </a:xfrm>
          <a:prstGeom prst="flowChartAlternateProcess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188640" y="8193360"/>
            <a:ext cx="648072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rgbClr val="FF9900"/>
                </a:solidFill>
              </a:rPr>
              <a:t>Notes </a:t>
            </a:r>
          </a:p>
          <a:p>
            <a:r>
              <a:rPr lang="en-US" altLang="ko-KR" sz="1000" b="1" dirty="0" smtClean="0"/>
              <a:t>Most Relevant Pages from This eBook</a:t>
            </a:r>
            <a:endParaRPr lang="en-US" altLang="ko-KR" sz="1000" b="1" dirty="0"/>
          </a:p>
          <a:p>
            <a:pPr>
              <a:buFont typeface="Wingdings" pitchFamily="2" charset="2"/>
              <a:buChar char="l"/>
            </a:pPr>
            <a:r>
              <a:rPr lang="en-US" altLang="ko-KR" sz="1000" dirty="0" smtClean="0"/>
              <a:t> </a:t>
            </a:r>
            <a:r>
              <a:rPr lang="ko-KR" altLang="en-US" sz="1000" dirty="0" smtClean="0"/>
              <a:t>해당 </a:t>
            </a:r>
            <a:r>
              <a:rPr lang="en-US" altLang="ko-KR" sz="1000" dirty="0" smtClean="0"/>
              <a:t>eBook</a:t>
            </a:r>
            <a:r>
              <a:rPr lang="ko-KR" altLang="en-US" sz="1000" dirty="0" smtClean="0"/>
              <a:t>에서 검색 키워드가 포함되어 있는 가장 관련 있는 페이지를 </a:t>
            </a:r>
            <a:r>
              <a:rPr lang="ko-KR" altLang="en-US" sz="1000" dirty="0" smtClean="0"/>
              <a:t>연결</a:t>
            </a:r>
            <a:r>
              <a:rPr lang="en-US" altLang="ko-KR" sz="1000" dirty="0" smtClean="0"/>
              <a:t>. </a:t>
            </a:r>
          </a:p>
          <a:p>
            <a:r>
              <a:rPr lang="en-US" altLang="ko-KR" sz="1000" dirty="0" smtClean="0"/>
              <a:t> </a:t>
            </a:r>
            <a:r>
              <a:rPr lang="en-US" altLang="ko-KR" sz="1000" dirty="0" smtClean="0"/>
              <a:t>  </a:t>
            </a:r>
            <a:r>
              <a:rPr lang="ko-KR" altLang="en-US" sz="1000" dirty="0" smtClean="0"/>
              <a:t>가장 관련도가 높은 페이지부터 열람 가능</a:t>
            </a:r>
            <a:endParaRPr lang="en-US" altLang="ko-KR" sz="1000" dirty="0" smtClean="0"/>
          </a:p>
          <a:p>
            <a:endParaRPr lang="en-US" altLang="ko-KR" sz="1000" dirty="0" smtClean="0"/>
          </a:p>
          <a:p>
            <a:r>
              <a:rPr lang="en-US" altLang="ko-KR" sz="1000" b="1" dirty="0" smtClean="0"/>
              <a:t>Table of Contents</a:t>
            </a:r>
          </a:p>
          <a:p>
            <a:pPr>
              <a:buFont typeface="Wingdings" pitchFamily="2" charset="2"/>
              <a:buChar char="l"/>
            </a:pPr>
            <a:r>
              <a:rPr lang="en-US" altLang="ko-KR" sz="1000" dirty="0" smtClean="0"/>
              <a:t> eBook Chapter </a:t>
            </a:r>
            <a:r>
              <a:rPr lang="ko-KR" altLang="en-US" sz="1000" dirty="0" smtClean="0"/>
              <a:t>별로 목차 보기 가능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목차 클릭 시 원문으로 연결</a:t>
            </a:r>
            <a:endParaRPr lang="en-US" altLang="ko-KR" sz="1000" dirty="0" smtClean="0"/>
          </a:p>
          <a:p>
            <a:pPr>
              <a:buFont typeface="Wingdings" pitchFamily="2" charset="2"/>
              <a:buChar char="l"/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+ </a:t>
            </a:r>
            <a:r>
              <a:rPr lang="ko-KR" altLang="en-US" sz="1000" dirty="0" smtClean="0"/>
              <a:t>버튼 클릭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상세한 목차 보기 가능</a:t>
            </a:r>
          </a:p>
        </p:txBody>
      </p:sp>
      <p:cxnSp>
        <p:nvCxnSpPr>
          <p:cNvPr id="34" name="직선 연결선 33"/>
          <p:cNvCxnSpPr/>
          <p:nvPr/>
        </p:nvCxnSpPr>
        <p:spPr>
          <a:xfrm>
            <a:off x="764704" y="8337376"/>
            <a:ext cx="5760000" cy="0"/>
          </a:xfrm>
          <a:prstGeom prst="line">
            <a:avLst/>
          </a:prstGeom>
          <a:ln w="19050">
            <a:solidFill>
              <a:srgbClr val="FF99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순서도: 대체 처리 36"/>
          <p:cNvSpPr/>
          <p:nvPr/>
        </p:nvSpPr>
        <p:spPr>
          <a:xfrm>
            <a:off x="980728" y="7833321"/>
            <a:ext cx="4680520" cy="288032"/>
          </a:xfrm>
          <a:prstGeom prst="flowChartAlternateProcess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2656" y="1352600"/>
            <a:ext cx="6192688" cy="2729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" name="순서도: 대체 처리 20"/>
          <p:cNvSpPr/>
          <p:nvPr/>
        </p:nvSpPr>
        <p:spPr>
          <a:xfrm>
            <a:off x="385614" y="2135164"/>
            <a:ext cx="864096" cy="1008112"/>
          </a:xfrm>
          <a:prstGeom prst="flowChartAlternateProcess">
            <a:avLst/>
          </a:prstGeom>
          <a:noFill/>
          <a:ln w="952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순서도: 대체 처리 22"/>
          <p:cNvSpPr/>
          <p:nvPr/>
        </p:nvSpPr>
        <p:spPr>
          <a:xfrm>
            <a:off x="1418109" y="1947714"/>
            <a:ext cx="3096344" cy="2106234"/>
          </a:xfrm>
          <a:prstGeom prst="flowChartAlternateProcess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순서도: 대체 처리 23"/>
          <p:cNvSpPr/>
          <p:nvPr/>
        </p:nvSpPr>
        <p:spPr>
          <a:xfrm>
            <a:off x="5843364" y="1462708"/>
            <a:ext cx="648072" cy="2232248"/>
          </a:xfrm>
          <a:prstGeom prst="flowChartAlternateProcess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모서리가 둥근 사각형 설명선 24"/>
          <p:cNvSpPr/>
          <p:nvPr/>
        </p:nvSpPr>
        <p:spPr>
          <a:xfrm>
            <a:off x="3933056" y="1442610"/>
            <a:ext cx="1224136" cy="390043"/>
          </a:xfrm>
          <a:prstGeom prst="wedgeRoundRectCallout">
            <a:avLst>
              <a:gd name="adj1" fmla="val -35269"/>
              <a:gd name="adj2" fmla="val 6627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eBook </a:t>
            </a:r>
            <a:r>
              <a:rPr lang="ko-KR" altLang="en-US" sz="1000" dirty="0" smtClean="0"/>
              <a:t> 서지 정보</a:t>
            </a:r>
            <a:endParaRPr lang="en-US" altLang="ko-KR" sz="1000" dirty="0" smtClean="0"/>
          </a:p>
        </p:txBody>
      </p:sp>
      <p:sp>
        <p:nvSpPr>
          <p:cNvPr id="26" name="모서리가 둥근 사각형 설명선 25"/>
          <p:cNvSpPr/>
          <p:nvPr/>
        </p:nvSpPr>
        <p:spPr>
          <a:xfrm>
            <a:off x="5373216" y="3800873"/>
            <a:ext cx="1224136" cy="288032"/>
          </a:xfrm>
          <a:prstGeom prst="wedgeRoundRectCallout">
            <a:avLst>
              <a:gd name="adj1" fmla="val 17642"/>
              <a:gd name="adj2" fmla="val -9433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eBook </a:t>
            </a:r>
            <a:r>
              <a:rPr lang="ko-KR" altLang="en-US" sz="1000" dirty="0" smtClean="0"/>
              <a:t> 활용 </a:t>
            </a:r>
            <a:r>
              <a:rPr lang="en-US" altLang="ko-KR" sz="1000" dirty="0" smtClean="0"/>
              <a:t>Tool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9555"/>
            <a:ext cx="6858000" cy="8557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94472"/>
            <a:ext cx="685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/>
              <a:t>eBooks on </a:t>
            </a:r>
            <a:r>
              <a:rPr lang="en-US" altLang="ko-KR" sz="2000" b="1" dirty="0" err="1" smtClean="0"/>
              <a:t>EBSCOhost</a:t>
            </a:r>
            <a:r>
              <a:rPr lang="en-US" altLang="ko-KR" sz="2000" b="1" dirty="0" smtClean="0"/>
              <a:t> </a:t>
            </a:r>
            <a:r>
              <a:rPr lang="ko-KR" altLang="en-US" sz="2000" b="1" dirty="0" smtClean="0"/>
              <a:t>이용매뉴얼</a:t>
            </a:r>
            <a:endParaRPr lang="ko-KR" altLang="en-US" sz="2000" b="1" dirty="0"/>
          </a:p>
        </p:txBody>
      </p:sp>
      <p:sp>
        <p:nvSpPr>
          <p:cNvPr id="6" name="직사각형 5"/>
          <p:cNvSpPr/>
          <p:nvPr/>
        </p:nvSpPr>
        <p:spPr>
          <a:xfrm>
            <a:off x="188640" y="1130576"/>
            <a:ext cx="6552728" cy="8346927"/>
          </a:xfrm>
          <a:prstGeom prst="rect">
            <a:avLst/>
          </a:prstGeom>
          <a:noFill/>
          <a:ln w="3175"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순서도: 대체 처리 6"/>
          <p:cNvSpPr/>
          <p:nvPr/>
        </p:nvSpPr>
        <p:spPr>
          <a:xfrm>
            <a:off x="72008" y="896549"/>
            <a:ext cx="1440000" cy="312000"/>
          </a:xfrm>
          <a:prstGeom prst="flowChartAlternateProcess">
            <a:avLst/>
          </a:prstGeom>
          <a:solidFill>
            <a:srgbClr val="92D050"/>
          </a:solidFill>
          <a:ln>
            <a:solidFill>
              <a:srgbClr val="339933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eBook Viewer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0" y="9633520"/>
            <a:ext cx="6858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b="1" dirty="0" smtClean="0"/>
              <a:t>EBSCO Publishing</a:t>
            </a:r>
            <a:endParaRPr lang="ko-KR" altLang="en-US" sz="10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188640" y="5154791"/>
            <a:ext cx="6408712" cy="426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>
                <a:solidFill>
                  <a:srgbClr val="FF9900"/>
                </a:solidFill>
              </a:rPr>
              <a:t>Notes  </a:t>
            </a:r>
          </a:p>
          <a:p>
            <a:r>
              <a:rPr lang="en-US" altLang="ko-KR" sz="1000" b="1" dirty="0" smtClean="0"/>
              <a:t>Tools</a:t>
            </a:r>
            <a:r>
              <a:rPr lang="en-US" altLang="ko-KR" sz="1000" dirty="0" smtClean="0"/>
              <a:t>  </a:t>
            </a:r>
          </a:p>
          <a:p>
            <a:endParaRPr lang="en-US" altLang="ko-KR" sz="1000" dirty="0"/>
          </a:p>
          <a:p>
            <a:r>
              <a:rPr lang="en-US" altLang="ko-KR" sz="1000" dirty="0" smtClean="0"/>
              <a:t>        eBook </a:t>
            </a:r>
            <a:r>
              <a:rPr lang="ko-KR" altLang="en-US" sz="1000" dirty="0" smtClean="0"/>
              <a:t>본문에 포함된 키워드 검색             </a:t>
            </a:r>
            <a:r>
              <a:rPr lang="en-US" altLang="ko-KR" sz="1000" dirty="0" smtClean="0"/>
              <a:t>eBook </a:t>
            </a:r>
            <a:r>
              <a:rPr lang="ko-KR" altLang="en-US" sz="1000" dirty="0" smtClean="0"/>
              <a:t>또는 특정 페이지에 대해 간단한 메모와 함께 저장</a:t>
            </a:r>
            <a:endParaRPr lang="en-US" altLang="ko-KR" sz="1000" dirty="0" smtClean="0"/>
          </a:p>
          <a:p>
            <a:endParaRPr lang="en-US" altLang="ko-KR" sz="1000" dirty="0" smtClean="0"/>
          </a:p>
          <a:p>
            <a:r>
              <a:rPr lang="en-US" altLang="ko-KR" sz="1000" dirty="0" smtClean="0"/>
              <a:t>               </a:t>
            </a:r>
            <a:r>
              <a:rPr lang="ko-KR" altLang="en-US" sz="1000" dirty="0" smtClean="0"/>
              <a:t>인쇄 및 </a:t>
            </a:r>
            <a:r>
              <a:rPr lang="en-US" altLang="ko-KR" sz="1000" dirty="0" smtClean="0"/>
              <a:t>Email (PDF</a:t>
            </a:r>
            <a:r>
              <a:rPr lang="ko-KR" altLang="en-US" sz="1000" dirty="0" smtClean="0"/>
              <a:t>로 변환 후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최대 </a:t>
            </a:r>
            <a:r>
              <a:rPr lang="en-US" altLang="ko-KR" sz="1000" dirty="0" smtClean="0"/>
              <a:t>60</a:t>
            </a:r>
            <a:r>
              <a:rPr lang="ko-KR" altLang="en-US" sz="1000" dirty="0" smtClean="0"/>
              <a:t>페이지까지</a:t>
            </a:r>
            <a:r>
              <a:rPr lang="en-US" altLang="ko-KR" sz="1000" dirty="0" smtClean="0"/>
              <a:t>)          </a:t>
            </a:r>
            <a:r>
              <a:rPr lang="ko-KR" altLang="en-US" sz="1000" dirty="0" smtClean="0"/>
              <a:t>반출</a:t>
            </a:r>
            <a:r>
              <a:rPr lang="en-US" altLang="ko-KR" sz="1000" dirty="0" smtClean="0"/>
              <a:t> (</a:t>
            </a:r>
            <a:r>
              <a:rPr lang="en-US" altLang="ko-KR" sz="1000" dirty="0" err="1" smtClean="0"/>
              <a:t>EndNote</a:t>
            </a:r>
            <a:r>
              <a:rPr lang="en-US" altLang="ko-KR" sz="1000" dirty="0" smtClean="0"/>
              <a:t> / </a:t>
            </a:r>
            <a:r>
              <a:rPr lang="en-US" altLang="ko-KR" sz="1000" dirty="0" err="1" smtClean="0"/>
              <a:t>RefWorks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등</a:t>
            </a:r>
            <a:r>
              <a:rPr lang="en-US" altLang="ko-KR" sz="1000" dirty="0" smtClean="0"/>
              <a:t>)</a:t>
            </a:r>
          </a:p>
          <a:p>
            <a:endParaRPr lang="en-US" altLang="ko-KR" sz="1000" dirty="0" smtClean="0"/>
          </a:p>
          <a:p>
            <a:endParaRPr lang="en-US" altLang="ko-KR" sz="1000" dirty="0" smtClean="0"/>
          </a:p>
          <a:p>
            <a:endParaRPr lang="en-US" altLang="ko-KR" sz="1000" dirty="0"/>
          </a:p>
          <a:p>
            <a:r>
              <a:rPr lang="en-US" altLang="ko-KR" sz="1000" b="1" u="sng" dirty="0" smtClean="0"/>
              <a:t>eBook Viewer Toolbar</a:t>
            </a:r>
          </a:p>
          <a:p>
            <a:endParaRPr lang="en-US" altLang="ko-KR" sz="1000" b="1" dirty="0"/>
          </a:p>
          <a:p>
            <a:endParaRPr lang="en-US" altLang="ko-KR" sz="1000" b="1" dirty="0" smtClean="0"/>
          </a:p>
          <a:p>
            <a:endParaRPr lang="en-US" altLang="ko-KR" sz="1000" b="1" dirty="0"/>
          </a:p>
          <a:p>
            <a:endParaRPr lang="en-US" altLang="ko-KR" sz="1000" b="1" dirty="0" smtClean="0"/>
          </a:p>
          <a:p>
            <a:endParaRPr lang="en-US" altLang="ko-KR" sz="1000" b="1" dirty="0"/>
          </a:p>
          <a:p>
            <a:endParaRPr lang="en-US" altLang="ko-KR" sz="1000" b="1" dirty="0" smtClean="0"/>
          </a:p>
          <a:p>
            <a:endParaRPr lang="en-US" altLang="ko-KR" sz="1000" b="1" dirty="0"/>
          </a:p>
          <a:p>
            <a:endParaRPr lang="en-US" altLang="ko-KR" sz="1000" dirty="0" smtClean="0">
              <a:latin typeface="+mj-ea"/>
              <a:ea typeface="+mj-ea"/>
            </a:endParaRPr>
          </a:p>
          <a:p>
            <a:r>
              <a:rPr lang="en-US" altLang="ko-KR" sz="1000" dirty="0" smtClean="0">
                <a:latin typeface="+mj-ea"/>
                <a:ea typeface="+mj-ea"/>
              </a:rPr>
              <a:t>① </a:t>
            </a:r>
            <a:r>
              <a:rPr lang="ko-KR" altLang="en-US" sz="1000" dirty="0" smtClean="0">
                <a:latin typeface="+mj-ea"/>
                <a:ea typeface="+mj-ea"/>
              </a:rPr>
              <a:t>전체화면으로 </a:t>
            </a:r>
            <a:r>
              <a:rPr lang="en-US" altLang="ko-KR" sz="1000" dirty="0" smtClean="0">
                <a:latin typeface="+mj-ea"/>
                <a:ea typeface="+mj-ea"/>
              </a:rPr>
              <a:t>eBook </a:t>
            </a:r>
            <a:r>
              <a:rPr lang="ko-KR" altLang="en-US" sz="1000" dirty="0" smtClean="0">
                <a:latin typeface="+mj-ea"/>
                <a:ea typeface="+mj-ea"/>
              </a:rPr>
              <a:t>보기</a:t>
            </a:r>
            <a:endParaRPr lang="en-US" altLang="ko-KR" sz="1000" dirty="0" smtClean="0">
              <a:latin typeface="+mj-ea"/>
              <a:ea typeface="+mj-ea"/>
            </a:endParaRPr>
          </a:p>
          <a:p>
            <a:r>
              <a:rPr lang="en-US" altLang="ko-KR" sz="1000" dirty="0" smtClean="0">
                <a:latin typeface="+mj-ea"/>
                <a:ea typeface="+mj-ea"/>
              </a:rPr>
              <a:t>② </a:t>
            </a:r>
            <a:r>
              <a:rPr lang="ko-KR" altLang="en-US" sz="1000" dirty="0" smtClean="0">
                <a:latin typeface="+mj-ea"/>
                <a:ea typeface="+mj-ea"/>
              </a:rPr>
              <a:t>화면 너비에 맞추어 보기</a:t>
            </a:r>
            <a:endParaRPr lang="en-US" altLang="ko-KR" sz="1000" dirty="0" smtClean="0">
              <a:latin typeface="+mj-ea"/>
              <a:ea typeface="+mj-ea"/>
            </a:endParaRPr>
          </a:p>
          <a:p>
            <a:r>
              <a:rPr lang="en-US" altLang="ko-KR" sz="1000" dirty="0" smtClean="0">
                <a:latin typeface="+mj-ea"/>
                <a:ea typeface="+mj-ea"/>
              </a:rPr>
              <a:t>③ </a:t>
            </a:r>
            <a:r>
              <a:rPr lang="ko-KR" altLang="en-US" sz="1000" dirty="0" smtClean="0">
                <a:latin typeface="+mj-ea"/>
                <a:ea typeface="+mj-ea"/>
              </a:rPr>
              <a:t>화면 높이에 맞추어 보기</a:t>
            </a:r>
            <a:endParaRPr lang="en-US" altLang="ko-KR" sz="1000" dirty="0" smtClean="0">
              <a:latin typeface="+mj-ea"/>
              <a:ea typeface="+mj-ea"/>
            </a:endParaRPr>
          </a:p>
          <a:p>
            <a:r>
              <a:rPr lang="en-US" altLang="ko-KR" sz="1000" dirty="0" smtClean="0">
                <a:latin typeface="+mj-ea"/>
                <a:ea typeface="+mj-ea"/>
              </a:rPr>
              <a:t>④ </a:t>
            </a:r>
            <a:r>
              <a:rPr lang="ko-KR" altLang="en-US" sz="1000" dirty="0" smtClean="0">
                <a:latin typeface="+mj-ea"/>
                <a:ea typeface="+mj-ea"/>
              </a:rPr>
              <a:t>화면 축소하기</a:t>
            </a:r>
            <a:endParaRPr lang="en-US" altLang="ko-KR" sz="1000" dirty="0" smtClean="0">
              <a:latin typeface="+mj-ea"/>
              <a:ea typeface="+mj-ea"/>
            </a:endParaRPr>
          </a:p>
          <a:p>
            <a:r>
              <a:rPr lang="en-US" altLang="ko-KR" sz="1000" dirty="0" smtClean="0">
                <a:latin typeface="+mj-ea"/>
                <a:ea typeface="+mj-ea"/>
              </a:rPr>
              <a:t>⑤ </a:t>
            </a:r>
            <a:r>
              <a:rPr lang="ko-KR" altLang="en-US" sz="1000" dirty="0" smtClean="0">
                <a:latin typeface="+mj-ea"/>
                <a:ea typeface="+mj-ea"/>
              </a:rPr>
              <a:t>화면 확대하기</a:t>
            </a:r>
            <a:endParaRPr lang="en-US" altLang="ko-KR" sz="1000" dirty="0" smtClean="0">
              <a:latin typeface="+mj-ea"/>
              <a:ea typeface="+mj-ea"/>
            </a:endParaRPr>
          </a:p>
          <a:p>
            <a:r>
              <a:rPr lang="en-US" altLang="ko-KR" sz="1000" dirty="0" smtClean="0">
                <a:latin typeface="+mj-ea"/>
                <a:ea typeface="+mj-ea"/>
              </a:rPr>
              <a:t>⑥ </a:t>
            </a:r>
            <a:r>
              <a:rPr lang="ko-KR" altLang="en-US" sz="1000" dirty="0" smtClean="0">
                <a:latin typeface="+mj-ea"/>
                <a:ea typeface="+mj-ea"/>
              </a:rPr>
              <a:t>페이지 </a:t>
            </a:r>
            <a:r>
              <a:rPr lang="en-US" altLang="ko-KR" sz="1000" dirty="0" smtClean="0">
                <a:latin typeface="+mj-ea"/>
                <a:ea typeface="+mj-ea"/>
              </a:rPr>
              <a:t>Navigation </a:t>
            </a:r>
          </a:p>
          <a:p>
            <a:r>
              <a:rPr lang="en-US" altLang="ko-KR" sz="1000" dirty="0">
                <a:latin typeface="+mj-ea"/>
                <a:ea typeface="+mj-ea"/>
              </a:rPr>
              <a:t> </a:t>
            </a:r>
            <a:r>
              <a:rPr lang="en-US" altLang="ko-KR" sz="1000" dirty="0" smtClean="0">
                <a:latin typeface="+mj-ea"/>
                <a:ea typeface="+mj-ea"/>
              </a:rPr>
              <a:t>   </a:t>
            </a:r>
            <a:r>
              <a:rPr lang="ko-KR" altLang="en-US" sz="1000" dirty="0" smtClean="0">
                <a:latin typeface="+mj-ea"/>
                <a:ea typeface="+mj-ea"/>
              </a:rPr>
              <a:t>화살표를 이용하여 페이지 앞</a:t>
            </a:r>
            <a:r>
              <a:rPr lang="en-US" altLang="ko-KR" sz="1000" dirty="0" smtClean="0">
                <a:latin typeface="+mj-ea"/>
                <a:ea typeface="+mj-ea"/>
              </a:rPr>
              <a:t>, </a:t>
            </a:r>
            <a:r>
              <a:rPr lang="ko-KR" altLang="en-US" sz="1000" dirty="0" smtClean="0">
                <a:latin typeface="+mj-ea"/>
                <a:ea typeface="+mj-ea"/>
              </a:rPr>
              <a:t>뒤고 넘기기</a:t>
            </a:r>
            <a:r>
              <a:rPr lang="en-US" altLang="ko-KR" sz="1000" dirty="0" smtClean="0">
                <a:latin typeface="+mj-ea"/>
                <a:ea typeface="+mj-ea"/>
              </a:rPr>
              <a:t>, </a:t>
            </a:r>
            <a:r>
              <a:rPr lang="ko-KR" altLang="en-US" sz="1000" dirty="0" smtClean="0">
                <a:latin typeface="+mj-ea"/>
                <a:ea typeface="+mj-ea"/>
              </a:rPr>
              <a:t>숫자 입력해서 특정 페이지로 이동하기</a:t>
            </a:r>
            <a:endParaRPr lang="en-US" altLang="ko-KR" sz="1000" dirty="0" smtClean="0">
              <a:latin typeface="+mj-ea"/>
              <a:ea typeface="+mj-ea"/>
            </a:endParaRPr>
          </a:p>
          <a:p>
            <a:r>
              <a:rPr lang="en-US" altLang="ko-KR" sz="1000" dirty="0" smtClean="0">
                <a:latin typeface="+mj-ea"/>
                <a:ea typeface="+mj-ea"/>
              </a:rPr>
              <a:t>⑦ </a:t>
            </a:r>
            <a:r>
              <a:rPr lang="ko-KR" altLang="en-US" sz="1000" dirty="0" smtClean="0">
                <a:latin typeface="+mj-ea"/>
                <a:ea typeface="+mj-ea"/>
              </a:rPr>
              <a:t>페이지 </a:t>
            </a:r>
            <a:r>
              <a:rPr lang="en-US" altLang="ko-KR" sz="1000" dirty="0" smtClean="0">
                <a:latin typeface="+mj-ea"/>
                <a:ea typeface="+mj-ea"/>
              </a:rPr>
              <a:t>Slider</a:t>
            </a:r>
          </a:p>
        </p:txBody>
      </p:sp>
      <p:cxnSp>
        <p:nvCxnSpPr>
          <p:cNvPr id="35" name="직선 연결선 34"/>
          <p:cNvCxnSpPr/>
          <p:nvPr/>
        </p:nvCxnSpPr>
        <p:spPr>
          <a:xfrm>
            <a:off x="764704" y="5313040"/>
            <a:ext cx="5760000" cy="0"/>
          </a:xfrm>
          <a:prstGeom prst="line">
            <a:avLst/>
          </a:prstGeom>
          <a:ln w="19050">
            <a:solidFill>
              <a:srgbClr val="FF99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1" name="Picture 5" descr="Search Within eBoo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2657" y="5594402"/>
            <a:ext cx="200025" cy="216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Create a Note ic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2936" y="5601072"/>
            <a:ext cx="180975" cy="196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7" descr="viewer_toolba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288" y="6879020"/>
            <a:ext cx="4950000" cy="856510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cxnSp>
        <p:nvCxnSpPr>
          <p:cNvPr id="40" name="직선 화살표 연결선 39"/>
          <p:cNvCxnSpPr/>
          <p:nvPr/>
        </p:nvCxnSpPr>
        <p:spPr>
          <a:xfrm rot="16200000" flipH="1">
            <a:off x="1181751" y="6972030"/>
            <a:ext cx="390043" cy="36004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1143296" y="7659107"/>
            <a:ext cx="28803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latin typeface="+mn-ea"/>
              </a:rPr>
              <a:t>  ①    ②    ③    ④    ⑤                      ⑥</a:t>
            </a:r>
            <a:endParaRPr lang="ko-KR" altLang="en-US" sz="1000" b="1" dirty="0">
              <a:latin typeface="+mn-ea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268760" y="6879020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latin typeface="+mj-ea"/>
                <a:ea typeface="+mj-ea"/>
              </a:rPr>
              <a:t>⑦</a:t>
            </a:r>
            <a:endParaRPr lang="ko-KR" altLang="en-US" sz="1000" b="1" dirty="0">
              <a:latin typeface="+mj-ea"/>
              <a:ea typeface="+mj-ea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4664" y="1328597"/>
            <a:ext cx="6048672" cy="35081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" name="순서도: 대체 처리 30"/>
          <p:cNvSpPr/>
          <p:nvPr/>
        </p:nvSpPr>
        <p:spPr>
          <a:xfrm>
            <a:off x="404664" y="2696749"/>
            <a:ext cx="936104" cy="1770197"/>
          </a:xfrm>
          <a:prstGeom prst="flowChartAlternateProcess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모서리가 둥근 사각형 설명선 32"/>
          <p:cNvSpPr/>
          <p:nvPr/>
        </p:nvSpPr>
        <p:spPr>
          <a:xfrm>
            <a:off x="260648" y="4376936"/>
            <a:ext cx="1080120" cy="360040"/>
          </a:xfrm>
          <a:prstGeom prst="wedgeRoundRectCallout">
            <a:avLst>
              <a:gd name="adj1" fmla="val 18850"/>
              <a:gd name="adj2" fmla="val -9288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목차보기 및 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목차단위 이동</a:t>
            </a:r>
            <a:endParaRPr lang="en-US" altLang="ko-KR" sz="1000" dirty="0" smtClean="0"/>
          </a:p>
        </p:txBody>
      </p:sp>
      <p:sp>
        <p:nvSpPr>
          <p:cNvPr id="34" name="순서도: 대체 처리 33"/>
          <p:cNvSpPr/>
          <p:nvPr/>
        </p:nvSpPr>
        <p:spPr>
          <a:xfrm>
            <a:off x="2204864" y="1580625"/>
            <a:ext cx="3024336" cy="2988332"/>
          </a:xfrm>
          <a:prstGeom prst="flowChartAlternateProcess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모서리가 둥근 사각형 설명선 35"/>
          <p:cNvSpPr/>
          <p:nvPr/>
        </p:nvSpPr>
        <p:spPr>
          <a:xfrm>
            <a:off x="4797152" y="2864768"/>
            <a:ext cx="936104" cy="546061"/>
          </a:xfrm>
          <a:prstGeom prst="wedgeRoundRectCallout">
            <a:avLst>
              <a:gd name="adj1" fmla="val -42016"/>
              <a:gd name="adj2" fmla="val 7194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eBook </a:t>
            </a:r>
          </a:p>
          <a:p>
            <a:pPr algn="ctr"/>
            <a:r>
              <a:rPr lang="ko-KR" altLang="en-US" sz="1200" dirty="0" smtClean="0"/>
              <a:t>원문 보기</a:t>
            </a:r>
            <a:endParaRPr lang="en-US" altLang="ko-KR" sz="1200" dirty="0" smtClean="0"/>
          </a:p>
        </p:txBody>
      </p:sp>
      <p:sp>
        <p:nvSpPr>
          <p:cNvPr id="37" name="순서도: 대체 처리 36"/>
          <p:cNvSpPr/>
          <p:nvPr/>
        </p:nvSpPr>
        <p:spPr>
          <a:xfrm>
            <a:off x="1412776" y="4568957"/>
            <a:ext cx="3672408" cy="312035"/>
          </a:xfrm>
          <a:prstGeom prst="flowChartAlternateProcess">
            <a:avLst/>
          </a:prstGeom>
          <a:noFill/>
          <a:ln w="2857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모서리가 둥근 사각형 설명선 37"/>
          <p:cNvSpPr/>
          <p:nvPr/>
        </p:nvSpPr>
        <p:spPr>
          <a:xfrm>
            <a:off x="2060848" y="4880992"/>
            <a:ext cx="1584176" cy="288032"/>
          </a:xfrm>
          <a:prstGeom prst="wedgeRoundRectCallout">
            <a:avLst>
              <a:gd name="adj1" fmla="val 18850"/>
              <a:gd name="adj2" fmla="val -9288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페이지 </a:t>
            </a:r>
            <a:r>
              <a:rPr lang="ko-KR" altLang="en-US" sz="1000" smtClean="0"/>
              <a:t>최적화 및 이동</a:t>
            </a:r>
            <a:endParaRPr lang="en-US" altLang="ko-KR" sz="1000" dirty="0" smtClean="0"/>
          </a:p>
        </p:txBody>
      </p:sp>
      <p:sp>
        <p:nvSpPr>
          <p:cNvPr id="39" name="순서도: 대체 처리 38"/>
          <p:cNvSpPr/>
          <p:nvPr/>
        </p:nvSpPr>
        <p:spPr>
          <a:xfrm>
            <a:off x="6193879" y="1616629"/>
            <a:ext cx="288032" cy="2232248"/>
          </a:xfrm>
          <a:prstGeom prst="flowChartAlternateProcess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모서리가 둥근 사각형 설명선 42"/>
          <p:cNvSpPr/>
          <p:nvPr/>
        </p:nvSpPr>
        <p:spPr>
          <a:xfrm>
            <a:off x="5517232" y="3992893"/>
            <a:ext cx="1224136" cy="288032"/>
          </a:xfrm>
          <a:prstGeom prst="wedgeRoundRectCallout">
            <a:avLst>
              <a:gd name="adj1" fmla="val 17642"/>
              <a:gd name="adj2" fmla="val -9433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eBook </a:t>
            </a:r>
            <a:r>
              <a:rPr lang="ko-KR" altLang="en-US" sz="1000" dirty="0" smtClean="0"/>
              <a:t> 활용 </a:t>
            </a:r>
            <a:r>
              <a:rPr lang="en-US" altLang="ko-KR" sz="1000" dirty="0" smtClean="0"/>
              <a:t>Tool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0174" y="5864007"/>
            <a:ext cx="278506" cy="28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61048" y="5889104"/>
            <a:ext cx="288032" cy="256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8680" y="5864721"/>
            <a:ext cx="3238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486</Words>
  <Application>Microsoft Office PowerPoint</Application>
  <PresentationFormat>A4 용지(210x297mm)</PresentationFormat>
  <Paragraphs>92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Company>EBSCO Industries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dchon</dc:creator>
  <cp:lastModifiedBy>Se-Pil Ahn</cp:lastModifiedBy>
  <cp:revision>51</cp:revision>
  <dcterms:created xsi:type="dcterms:W3CDTF">2011-08-09T06:19:12Z</dcterms:created>
  <dcterms:modified xsi:type="dcterms:W3CDTF">2011-09-02T04:03:18Z</dcterms:modified>
</cp:coreProperties>
</file>